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4" r:id="rId4"/>
    <p:sldMasterId id="2147483686" r:id="rId5"/>
    <p:sldMasterId id="2147483698" r:id="rId6"/>
    <p:sldMasterId id="2147483710" r:id="rId7"/>
    <p:sldMasterId id="2147483722" r:id="rId8"/>
    <p:sldMasterId id="2147483734" r:id="rId9"/>
    <p:sldMasterId id="2147483746" r:id="rId10"/>
  </p:sldMasterIdLst>
  <p:notesMasterIdLst>
    <p:notesMasterId r:id="rId28"/>
  </p:notesMasterIdLst>
  <p:sldIdLst>
    <p:sldId id="256" r:id="rId11"/>
    <p:sldId id="321" r:id="rId12"/>
    <p:sldId id="385" r:id="rId13"/>
    <p:sldId id="335" r:id="rId14"/>
    <p:sldId id="387" r:id="rId15"/>
    <p:sldId id="353" r:id="rId16"/>
    <p:sldId id="352" r:id="rId17"/>
    <p:sldId id="389" r:id="rId18"/>
    <p:sldId id="260" r:id="rId19"/>
    <p:sldId id="391" r:id="rId20"/>
    <p:sldId id="328" r:id="rId21"/>
    <p:sldId id="390" r:id="rId22"/>
    <p:sldId id="330" r:id="rId23"/>
    <p:sldId id="313" r:id="rId24"/>
    <p:sldId id="354" r:id="rId25"/>
    <p:sldId id="415" r:id="rId26"/>
    <p:sldId id="327" r:id="rId27"/>
  </p:sldIdLst>
  <p:sldSz cx="9144000" cy="6858000" type="screen4x3"/>
  <p:notesSz cx="6858000" cy="9144000"/>
  <p:custDataLst>
    <p:tags r:id="rId3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044a6d7d-341e-49a1-8d16-5690039a8da8}">
          <p14:sldIdLst>
            <p14:sldId id="256"/>
            <p14:sldId id="321"/>
            <p14:sldId id="385"/>
            <p14:sldId id="335"/>
            <p14:sldId id="387"/>
            <p14:sldId id="353"/>
            <p14:sldId id="352"/>
            <p14:sldId id="389"/>
            <p14:sldId id="260"/>
            <p14:sldId id="391"/>
            <p14:sldId id="328"/>
            <p14:sldId id="390"/>
            <p14:sldId id="330"/>
            <p14:sldId id="313"/>
            <p14:sldId id="354"/>
            <p14:sldId id="415"/>
            <p14:sldId id="327"/>
          </p14:sldIdLst>
        </p14:section>
        <p14:section name="无标题节" id="{5c7e25fe-2ea7-4c28-8fd8-2bc4bcbc1902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29" userDrawn="1">
          <p15:clr>
            <a:srgbClr val="A4A3A4"/>
          </p15:clr>
        </p15:guide>
        <p15:guide id="2" pos="27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00000"/>
    <a:srgbClr val="000000"/>
    <a:srgbClr val="FAF7D4"/>
    <a:srgbClr val="C9161C"/>
    <a:srgbClr val="F4A10B"/>
    <a:srgbClr val="FBEFDE"/>
    <a:srgbClr val="E0E04E"/>
    <a:srgbClr val="FFCCFF"/>
    <a:srgbClr val="E6D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Objects="1" showGuides="1">
      <p:cViewPr>
        <p:scale>
          <a:sx n="60" d="100"/>
          <a:sy n="60" d="100"/>
        </p:scale>
        <p:origin x="-876" y="-132"/>
      </p:cViewPr>
      <p:guideLst>
        <p:guide orient="horz" pos="2129"/>
        <p:guide pos="27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17.xml"/><Relationship Id="rId26" Type="http://schemas.openxmlformats.org/officeDocument/2006/relationships/slide" Target="slides/slide16.xml"/><Relationship Id="rId25" Type="http://schemas.openxmlformats.org/officeDocument/2006/relationships/slide" Target="slides/slide15.xml"/><Relationship Id="rId24" Type="http://schemas.openxmlformats.org/officeDocument/2006/relationships/slide" Target="slides/slide14.xml"/><Relationship Id="rId23" Type="http://schemas.openxmlformats.org/officeDocument/2006/relationships/slide" Target="slides/slide13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16.wmf"/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 noRot="1" noChangeAspect="1"/>
          </p:cNvSpPr>
          <p:nvPr>
            <p:ph type="sldImg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1267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8"/>
          <p:cNvSpPr>
            <a:spLocks noChangeArrowheads="1"/>
          </p:cNvSpPr>
          <p:nvPr/>
        </p:nvSpPr>
        <p:spPr bwMode="auto">
          <a:xfrm>
            <a:off x="8448675" y="1797050"/>
            <a:ext cx="300038" cy="30162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8004175" y="1514475"/>
            <a:ext cx="430213" cy="431800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AutoShape 10"/>
          <p:cNvSpPr>
            <a:spLocks noChangeArrowheads="1"/>
          </p:cNvSpPr>
          <p:nvPr/>
        </p:nvSpPr>
        <p:spPr bwMode="auto">
          <a:xfrm>
            <a:off x="620713" y="31496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AutoShape 11"/>
          <p:cNvSpPr>
            <a:spLocks noChangeArrowheads="1"/>
          </p:cNvSpPr>
          <p:nvPr/>
        </p:nvSpPr>
        <p:spPr bwMode="auto">
          <a:xfrm>
            <a:off x="323850" y="2852738"/>
            <a:ext cx="296863" cy="296863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AutoShape 12"/>
          <p:cNvSpPr>
            <a:spLocks noChangeArrowheads="1"/>
          </p:cNvSpPr>
          <p:nvPr/>
        </p:nvSpPr>
        <p:spPr bwMode="auto">
          <a:xfrm>
            <a:off x="220663" y="36195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AutoShape 13"/>
          <p:cNvSpPr>
            <a:spLocks noChangeArrowheads="1"/>
          </p:cNvSpPr>
          <p:nvPr/>
        </p:nvSpPr>
        <p:spPr bwMode="auto">
          <a:xfrm>
            <a:off x="8080375" y="112395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248" name="Picture 14" descr="未命名3"/>
          <p:cNvPicPr>
            <a:picLocks noChangeAspect="1"/>
          </p:cNvPicPr>
          <p:nvPr userDrawn="1"/>
        </p:nvPicPr>
        <p:blipFill>
          <a:blip r:embed="rId2"/>
          <a:srcRect l="2507" r="1715"/>
          <a:stretch>
            <a:fillRect/>
          </a:stretch>
        </p:blipFill>
        <p:spPr>
          <a:xfrm>
            <a:off x="-26987" y="5127625"/>
            <a:ext cx="461645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9" name="Picture 15" descr="未命名3"/>
          <p:cNvPicPr>
            <a:picLocks noChangeAspect="1"/>
          </p:cNvPicPr>
          <p:nvPr userDrawn="1"/>
        </p:nvPicPr>
        <p:blipFill>
          <a:blip r:embed="rId3"/>
          <a:srcRect l="1640"/>
          <a:stretch>
            <a:fillRect/>
          </a:stretch>
        </p:blipFill>
        <p:spPr>
          <a:xfrm>
            <a:off x="4572000" y="5127625"/>
            <a:ext cx="4608513" cy="1830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图片 23" descr="12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00025" y="44450"/>
            <a:ext cx="2284413" cy="2003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fontAlgn="base"/>
            <a:r>
              <a:rPr lang="zh-CN" strike="noStrike" noProof="1"/>
              <a:t>单击此处编辑母版标题样式</a:t>
            </a:r>
            <a:endParaRPr lang="zh-CN" strike="noStrike" noProof="1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0" indent="0" algn="ctr">
              <a:buFontTx/>
              <a:buNone/>
              <a:defRPr/>
            </a:lvl1pPr>
          </a:lstStyle>
          <a:p>
            <a:pPr fontAlgn="base"/>
            <a:r>
              <a:rPr lang="zh-CN" strike="noStrike" noProof="1"/>
              <a:t>单击此处编辑母版副标题样式</a:t>
            </a:r>
            <a:endParaRPr lang="zh-CN" strike="noStrike" noProof="1"/>
          </a:p>
        </p:txBody>
      </p:sp>
      <p:sp>
        <p:nvSpPr>
          <p:cNvPr id="25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>
              <a:buNone/>
            </a:pPr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 showMasterSp="0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5" Type="http://schemas.openxmlformats.org/officeDocument/2006/relationships/theme" Target="../theme/theme3.xml"/><Relationship Id="rId14" Type="http://schemas.openxmlformats.org/officeDocument/2006/relationships/image" Target="../media/image6.png"/><Relationship Id="rId13" Type="http://schemas.openxmlformats.org/officeDocument/2006/relationships/image" Target="../media/image2.jpe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5" Type="http://schemas.openxmlformats.org/officeDocument/2006/relationships/theme" Target="../theme/theme4.xml"/><Relationship Id="rId14" Type="http://schemas.openxmlformats.org/officeDocument/2006/relationships/image" Target="../media/image6.png"/><Relationship Id="rId13" Type="http://schemas.openxmlformats.org/officeDocument/2006/relationships/image" Target="../media/image2.jpe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5" Type="http://schemas.openxmlformats.org/officeDocument/2006/relationships/theme" Target="../theme/theme5.xml"/><Relationship Id="rId14" Type="http://schemas.openxmlformats.org/officeDocument/2006/relationships/image" Target="../media/image6.png"/><Relationship Id="rId13" Type="http://schemas.openxmlformats.org/officeDocument/2006/relationships/image" Target="../media/image2.jpe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9.xml"/><Relationship Id="rId15" Type="http://schemas.openxmlformats.org/officeDocument/2006/relationships/theme" Target="../theme/theme6.xml"/><Relationship Id="rId14" Type="http://schemas.openxmlformats.org/officeDocument/2006/relationships/image" Target="../media/image6.png"/><Relationship Id="rId13" Type="http://schemas.openxmlformats.org/officeDocument/2006/relationships/image" Target="../media/image2.jpe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8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7.xml"/><Relationship Id="rId8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5.xml"/><Relationship Id="rId6" Type="http://schemas.openxmlformats.org/officeDocument/2006/relationships/slideLayout" Target="../slideLayouts/slideLayout74.xml"/><Relationship Id="rId5" Type="http://schemas.openxmlformats.org/officeDocument/2006/relationships/slideLayout" Target="../slideLayouts/slideLayout73.xml"/><Relationship Id="rId4" Type="http://schemas.openxmlformats.org/officeDocument/2006/relationships/slideLayout" Target="../slideLayouts/slideLayout72.xml"/><Relationship Id="rId3" Type="http://schemas.openxmlformats.org/officeDocument/2006/relationships/slideLayout" Target="../slideLayouts/slideLayout71.xml"/><Relationship Id="rId2" Type="http://schemas.openxmlformats.org/officeDocument/2006/relationships/slideLayout" Target="../slideLayouts/slideLayout70.xml"/><Relationship Id="rId16" Type="http://schemas.openxmlformats.org/officeDocument/2006/relationships/theme" Target="../theme/theme7.xml"/><Relationship Id="rId15" Type="http://schemas.openxmlformats.org/officeDocument/2006/relationships/image" Target="../media/image6.png"/><Relationship Id="rId14" Type="http://schemas.openxmlformats.org/officeDocument/2006/relationships/image" Target="../media/image2.jpeg"/><Relationship Id="rId13" Type="http://schemas.openxmlformats.org/officeDocument/2006/relationships/image" Target="../media/image7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78.xml"/><Relationship Id="rId1" Type="http://schemas.openxmlformats.org/officeDocument/2006/relationships/slideLayout" Target="../slideLayouts/slideLayout69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8.xml"/><Relationship Id="rId8" Type="http://schemas.openxmlformats.org/officeDocument/2006/relationships/slideLayout" Target="../slideLayouts/slideLayout87.xml"/><Relationship Id="rId7" Type="http://schemas.openxmlformats.org/officeDocument/2006/relationships/slideLayout" Target="../slideLayouts/slideLayout86.xml"/><Relationship Id="rId6" Type="http://schemas.openxmlformats.org/officeDocument/2006/relationships/slideLayout" Target="../slideLayouts/slideLayout85.xml"/><Relationship Id="rId5" Type="http://schemas.openxmlformats.org/officeDocument/2006/relationships/slideLayout" Target="../slideLayouts/slideLayout84.xml"/><Relationship Id="rId4" Type="http://schemas.openxmlformats.org/officeDocument/2006/relationships/slideLayout" Target="../slideLayouts/slideLayout83.xml"/><Relationship Id="rId3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1.xml"/><Relationship Id="rId15" Type="http://schemas.openxmlformats.org/officeDocument/2006/relationships/theme" Target="../theme/theme8.xml"/><Relationship Id="rId14" Type="http://schemas.openxmlformats.org/officeDocument/2006/relationships/image" Target="../media/image6.png"/><Relationship Id="rId13" Type="http://schemas.openxmlformats.org/officeDocument/2006/relationships/image" Target="../media/image7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0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9.xml"/><Relationship Id="rId8" Type="http://schemas.openxmlformats.org/officeDocument/2006/relationships/slideLayout" Target="../slideLayouts/slideLayout98.xml"/><Relationship Id="rId7" Type="http://schemas.openxmlformats.org/officeDocument/2006/relationships/slideLayout" Target="../slideLayouts/slideLayout97.xml"/><Relationship Id="rId6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5.xml"/><Relationship Id="rId4" Type="http://schemas.openxmlformats.org/officeDocument/2006/relationships/slideLayout" Target="../slideLayouts/slideLayout94.xml"/><Relationship Id="rId3" Type="http://schemas.openxmlformats.org/officeDocument/2006/relationships/slideLayout" Target="../slideLayouts/slideLayout93.xml"/><Relationship Id="rId2" Type="http://schemas.openxmlformats.org/officeDocument/2006/relationships/slideLayout" Target="../slideLayouts/slideLayout92.xml"/><Relationship Id="rId14" Type="http://schemas.openxmlformats.org/officeDocument/2006/relationships/theme" Target="../theme/theme9.xml"/><Relationship Id="rId13" Type="http://schemas.openxmlformats.org/officeDocument/2006/relationships/image" Target="../media/image2.jpe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1027" name="Picture 3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7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9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1030" name="Picture 6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5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8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33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1034" name="Picture 10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1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3" name="Oval 13"/>
            <p:cNvSpPr>
              <a:spLocks noChangeArrowheads="1"/>
            </p:cNvSpPr>
            <p:nvPr/>
          </p:nvSpPr>
          <p:spPr bwMode="auto">
            <a:xfrm rot="3660000">
              <a:off x="488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40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038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9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1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Rectangle 3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5" name="Oval 3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6" name="Oval 3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7" name="Oval 3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Group 2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052" name="Oval 3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3" name="Oval 4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4" name="Oval 5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5" name="Oval 6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6" name="Oval 7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7" name="Oval 8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8" name="Oval 9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9" name="Oval 10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0" name="Oval 11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1" name="Oval 12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2" name="Oval 13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3" name="Oval 14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51" name="Rectangle 15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3075" name="Picture 3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8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7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3078" name="Picture 6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6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6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81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3082" name="Picture 10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2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3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4" name="Oval 13"/>
            <p:cNvSpPr>
              <a:spLocks noChangeArrowheads="1"/>
            </p:cNvSpPr>
            <p:nvPr/>
          </p:nvSpPr>
          <p:spPr bwMode="auto">
            <a:xfrm rot="3660000">
              <a:off x="488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9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88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3099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0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1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2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3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4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5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6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7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8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9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0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3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4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5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6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7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9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0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1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" name="Picture 40" descr="3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93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3094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5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6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7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8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4099" name="Picture 3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42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101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4102" name="Picture 6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40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05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4106" name="Picture 10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36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7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8" name="Oval 13"/>
            <p:cNvSpPr>
              <a:spLocks noChangeArrowheads="1"/>
            </p:cNvSpPr>
            <p:nvPr/>
          </p:nvSpPr>
          <p:spPr bwMode="auto">
            <a:xfrm rot="3660000">
              <a:off x="488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3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1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4123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4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5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6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7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8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9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0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1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2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3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4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7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8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9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0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1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3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4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5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" name="Picture 40" descr="3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17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4118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9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0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1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2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5122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5123" name="Picture 3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6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25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5126" name="Picture 6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4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4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12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5130" name="Picture 10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0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1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2" name="Oval 13"/>
            <p:cNvSpPr>
              <a:spLocks noChangeArrowheads="1"/>
            </p:cNvSpPr>
            <p:nvPr/>
          </p:nvSpPr>
          <p:spPr bwMode="auto">
            <a:xfrm rot="3660000">
              <a:off x="488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7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136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5147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8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9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0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1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2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3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4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5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6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7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8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1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2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3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4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5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7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8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9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" name="Picture 40" descr="3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41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5142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3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4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5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6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614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6147" name="Picture 3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90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149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6150" name="Picture 6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8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48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53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6154" name="Picture 10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4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5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6" name="Oval 13"/>
            <p:cNvSpPr>
              <a:spLocks noChangeArrowheads="1"/>
            </p:cNvSpPr>
            <p:nvPr/>
          </p:nvSpPr>
          <p:spPr bwMode="auto">
            <a:xfrm rot="3660000">
              <a:off x="488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1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60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6171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2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3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4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5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6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7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8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9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0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1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2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5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6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7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8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9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1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2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3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" name="Picture 40" descr="3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65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6166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7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8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9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0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7170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7171" name="Picture 3" descr="3-2"/>
            <p:cNvPicPr>
              <a:picLocks noChangeAspect="1"/>
            </p:cNvPicPr>
            <p:nvPr userDrawn="1"/>
          </p:nvPicPr>
          <p:blipFill>
            <a:blip r:embed="rId13"/>
            <a:srcRect l="17415" t="9470" r="8928" b="64217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13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-101600" y="-19050"/>
            <a:ext cx="6905625" cy="207963"/>
          </a:xfrm>
          <a:prstGeom prst="rect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2" name="Text Box 6"/>
          <p:cNvSpPr txBox="1">
            <a:spLocks noChangeArrowheads="1"/>
          </p:cNvSpPr>
          <p:nvPr/>
        </p:nvSpPr>
        <p:spPr bwMode="auto">
          <a:xfrm>
            <a:off x="2633663" y="2366963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5" name="Group 7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7176" name="Picture 8" descr="header_bg"/>
            <p:cNvPicPr>
              <a:picLocks noChangeAspect="1"/>
            </p:cNvPicPr>
            <p:nvPr userDrawn="1"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6388" t="11485" r="29807" b="44258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9" name="Oval 9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0" name="Oval 10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1" name="Oval 11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4" name="Oval 12"/>
          <p:cNvSpPr>
            <a:spLocks noChangeArrowheads="1"/>
          </p:cNvSpPr>
          <p:nvPr/>
        </p:nvSpPr>
        <p:spPr bwMode="auto">
          <a:xfrm>
            <a:off x="7127875" y="3597275"/>
            <a:ext cx="863600" cy="647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子页２题目</a:t>
            </a:r>
            <a:endParaRPr kumimoji="0" lang="ko-KR" altLang="en-US" sz="3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3802063" y="51149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83" name="Group 15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7195" name="Line 16"/>
            <p:cNvSpPr>
              <a:spLocks noChangeShapeType="1"/>
            </p:cNvSpPr>
            <p:nvPr/>
          </p:nvSpPr>
          <p:spPr bwMode="auto">
            <a:xfrm>
              <a:off x="2260" y="2690"/>
              <a:ext cx="0" cy="3605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6" name="Line 17"/>
            <p:cNvSpPr>
              <a:spLocks noChangeShapeType="1"/>
            </p:cNvSpPr>
            <p:nvPr/>
          </p:nvSpPr>
          <p:spPr bwMode="auto">
            <a:xfrm>
              <a:off x="1095" y="2680"/>
              <a:ext cx="0" cy="3952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7" name="AutoShape 18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8" name="AutoShape 19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9" name="AutoShape 20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0" name="AutoShape 21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1" name="AutoShape 22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7191" name="Picture 23" descr="3"/>
            <p:cNvPicPr>
              <a:picLocks noChangeAspect="1"/>
            </p:cNvPicPr>
            <p:nvPr userDrawn="1"/>
          </p:nvPicPr>
          <p:blipFill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5588" r="77829" b="63399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3" name="Text Box 24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4" name="Text Box 25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5" name="Text Box 26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6" name="Text Box 27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7" name="Text Box 28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8" name="Rectangle 29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9" name="Oval 30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0" name="Oval 31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1" name="Oval 32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" name="Group 33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6" name="Oval 34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4" name="Oval 35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5" name="Oval 36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6" name="Oval 37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7" name="Oval 38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8" name="Oval 39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9" name="Oval 40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0" name="Oval 41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Oval 42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2" name="Oval 43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3" name="Oval 44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4" name="Oval 45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8194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8195" name="Picture 3" descr="3-2"/>
            <p:cNvPicPr>
              <a:picLocks noChangeAspect="1"/>
            </p:cNvPicPr>
            <p:nvPr userDrawn="1"/>
          </p:nvPicPr>
          <p:blipFill>
            <a:blip r:embed="rId13"/>
            <a:srcRect l="17415" t="9470" r="8928" b="64217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28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子页３题目</a:t>
            </a:r>
            <a:endParaRPr kumimoji="0" lang="ko-KR" altLang="en-US" sz="3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grpSp>
        <p:nvGrpSpPr>
          <p:cNvPr id="8198" name="Group 6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8214" name="Line 7"/>
            <p:cNvSpPr>
              <a:spLocks noChangeShapeType="1"/>
            </p:cNvSpPr>
            <p:nvPr/>
          </p:nvSpPr>
          <p:spPr bwMode="auto">
            <a:xfrm>
              <a:off x="2260" y="2690"/>
              <a:ext cx="0" cy="3605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5" name="Line 8"/>
            <p:cNvSpPr>
              <a:spLocks noChangeShapeType="1"/>
            </p:cNvSpPr>
            <p:nvPr/>
          </p:nvSpPr>
          <p:spPr bwMode="auto">
            <a:xfrm>
              <a:off x="1095" y="2680"/>
              <a:ext cx="0" cy="3952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6" name="AutoShape 9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7" name="AutoShape 10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8" name="AutoShape 11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9" name="AutoShape 12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0" name="AutoShape 13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8206" name="Picture 14" descr="3"/>
            <p:cNvPicPr>
              <a:picLocks noChangeAspect="1"/>
            </p:cNvPicPr>
            <p:nvPr userDrawn="1"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5588" r="77829" b="63399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22" name="Text Box 15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3" name="Text Box 16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4" name="Text Box 17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5" name="Text Box 18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6" name="Text Box 19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7" name="Rectangle 2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Oval 2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9" name="Oval 2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00" name="Oval 2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" name="Group 24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8202" name="Oval 25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3" name="Oval 26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4" name="Oval 27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5" name="Oval 28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Oval 29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7" name="Oval 30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8" name="Oval 31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9" name="Oval 32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0" name="Oval 33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1" name="Oval 34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2" name="Oval 35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3" name="Oval 36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Line 2"/>
          <p:cNvSpPr>
            <a:spLocks noChangeShapeType="1"/>
          </p:cNvSpPr>
          <p:nvPr/>
        </p:nvSpPr>
        <p:spPr bwMode="auto">
          <a:xfrm>
            <a:off x="1906588" y="260350"/>
            <a:ext cx="0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19" name="AutoShape 3"/>
          <p:cNvSpPr>
            <a:spLocks noChangeArrowheads="1"/>
          </p:cNvSpPr>
          <p:nvPr/>
        </p:nvSpPr>
        <p:spPr bwMode="auto">
          <a:xfrm rot="-5400000">
            <a:off x="4075113" y="1847850"/>
            <a:ext cx="1004888" cy="9209088"/>
          </a:xfrm>
          <a:prstGeom prst="flowChartDelay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20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9221" name="Picture 5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3" name="Oval 6"/>
            <p:cNvSpPr>
              <a:spLocks noChangeArrowheads="1"/>
            </p:cNvSpPr>
            <p:nvPr/>
          </p:nvSpPr>
          <p:spPr bwMode="auto">
            <a:xfrm>
              <a:off x="0" y="24"/>
              <a:ext cx="1703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4" name="Oval 7"/>
            <p:cNvSpPr>
              <a:spLocks noChangeArrowheads="1"/>
            </p:cNvSpPr>
            <p:nvPr/>
          </p:nvSpPr>
          <p:spPr bwMode="auto">
            <a:xfrm>
              <a:off x="2600" y="15"/>
              <a:ext cx="1703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5" name="Oval 8"/>
            <p:cNvSpPr>
              <a:spLocks noChangeArrowheads="1"/>
            </p:cNvSpPr>
            <p:nvPr/>
          </p:nvSpPr>
          <p:spPr bwMode="auto">
            <a:xfrm rot="3660000">
              <a:off x="494" y="227"/>
              <a:ext cx="1048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" name="Line 9"/>
          <p:cNvSpPr>
            <a:spLocks noChangeShapeType="1"/>
          </p:cNvSpPr>
          <p:nvPr/>
        </p:nvSpPr>
        <p:spPr bwMode="auto">
          <a:xfrm>
            <a:off x="1116013" y="669925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26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9230" name="Oval 11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1" name="Oval 12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2" name="Oval 13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3" name="Oval 14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4" name="Oval 15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5" name="Oval 16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6" name="Oval 17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7" name="Oval 18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8" name="Oval 19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9" name="Oval 20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0" name="Oval 21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1" name="Oval 22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4" name="Picture 24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6388" t="11485" r="29807" b="44258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7" name="Oval 25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8" name="Oval 26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9" name="Oval 27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4" name="Line 28"/>
          <p:cNvSpPr>
            <a:spLocks noChangeShapeType="1"/>
          </p:cNvSpPr>
          <p:nvPr/>
        </p:nvSpPr>
        <p:spPr bwMode="auto">
          <a:xfrm>
            <a:off x="6804025" y="188913"/>
            <a:ext cx="0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5" name="Text Box 29"/>
          <p:cNvSpPr txBox="1">
            <a:spLocks noChangeArrowheads="1"/>
          </p:cNvSpPr>
          <p:nvPr/>
        </p:nvSpPr>
        <p:spPr bwMode="auto">
          <a:xfrm>
            <a:off x="684213" y="3228975"/>
            <a:ext cx="7947025" cy="30162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9B05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T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H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99FF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N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K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 Y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O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U</a:t>
            </a:r>
            <a:endParaRPr kumimoji="0" lang="zh-CN" altLang="en-US" sz="96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rban Jungle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5.jpe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6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16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15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4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3.wmf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13.xml"/><Relationship Id="rId1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89" name="Text Box 4"/>
          <p:cNvSpPr txBox="1"/>
          <p:nvPr/>
        </p:nvSpPr>
        <p:spPr>
          <a:xfrm>
            <a:off x="2123440" y="1484630"/>
            <a:ext cx="6692900" cy="461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北师大版 五年级下册 第四单元 长方体（二）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59205" y="2924810"/>
            <a:ext cx="6915150" cy="1445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8800" b="1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长方体的体积</a:t>
            </a:r>
            <a:endParaRPr lang="zh-CN" altLang="en-US" sz="8800" b="1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83935" y="6093460"/>
            <a:ext cx="23768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授课教师：李</a:t>
            </a:r>
            <a:r>
              <a:rPr lang="en-US" altLang="zh-CN"/>
              <a:t>  </a:t>
            </a:r>
            <a:r>
              <a:rPr lang="zh-CN" altLang="en-US"/>
              <a:t>梅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549390" y="966470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2529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3305" y="482600"/>
            <a:ext cx="1792288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0" name="TextBox 9"/>
          <p:cNvSpPr txBox="1"/>
          <p:nvPr/>
        </p:nvSpPr>
        <p:spPr>
          <a:xfrm>
            <a:off x="2194560" y="1581468"/>
            <a:ext cx="2592388" cy="6299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5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我说你做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2532" name="图片 6" descr="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493" y="116840"/>
            <a:ext cx="2808287" cy="2035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322263" y="1628140"/>
            <a:ext cx="2224405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 b="1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游戏</a:t>
            </a:r>
            <a:r>
              <a:rPr lang="zh-CN" altLang="en-US" sz="3200" b="1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活动：</a:t>
            </a:r>
            <a:endParaRPr lang="zh-CN" altLang="en-US" sz="3200" b="1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595" y="2564765"/>
            <a:ext cx="3490595" cy="1031875"/>
          </a:xfrm>
          <a:prstGeom prst="rect">
            <a:avLst/>
          </a:prstGeom>
        </p:spPr>
      </p:pic>
      <p:sp>
        <p:nvSpPr>
          <p:cNvPr id="4" name="云形标注 3"/>
          <p:cNvSpPr/>
          <p:nvPr/>
        </p:nvSpPr>
        <p:spPr>
          <a:xfrm>
            <a:off x="1400175" y="4582160"/>
            <a:ext cx="3239135" cy="919480"/>
          </a:xfrm>
          <a:prstGeom prst="cloudCallout">
            <a:avLst/>
          </a:prstGeom>
          <a:solidFill>
            <a:srgbClr val="FBEFDE"/>
          </a:solidFill>
          <a:ln>
            <a:solidFill>
              <a:srgbClr val="F4A10B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1</a:t>
            </a:r>
            <a:r>
              <a:rPr lang="zh-CN" altLang="en-US" sz="240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排</a:t>
            </a:r>
            <a:r>
              <a:rPr lang="en-US" altLang="zh-CN" sz="240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5</a:t>
            </a:r>
            <a:r>
              <a:rPr lang="zh-CN" altLang="en-US" sz="240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个</a:t>
            </a:r>
            <a:endParaRPr lang="zh-CN" altLang="en-US" sz="2400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algn="ctr"/>
            <a:r>
              <a:rPr lang="en-US" altLang="zh-CN" sz="240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4</a:t>
            </a:r>
            <a:r>
              <a:rPr lang="zh-CN" altLang="en-US" sz="240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排，</a:t>
            </a:r>
            <a:r>
              <a:rPr lang="en-US" altLang="zh-CN" sz="240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3</a:t>
            </a:r>
            <a:r>
              <a:rPr lang="zh-CN" altLang="en-US" sz="240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层</a:t>
            </a:r>
            <a:endParaRPr lang="zh-CN" altLang="en-US" sz="2400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4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rcRect l="53946" t="60642" r="27621" b="8568"/>
          <a:stretch>
            <a:fillRect/>
          </a:stretch>
        </p:blipFill>
        <p:spPr>
          <a:xfrm>
            <a:off x="35560" y="2608580"/>
            <a:ext cx="1070610" cy="1216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/>
          <p:nvPr/>
        </p:nvPicPr>
        <p:blipFill>
          <a:blip r:embed="rId4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rcRect l="6576" t="8395" r="73675" b="64963"/>
          <a:stretch>
            <a:fillRect/>
          </a:stretch>
        </p:blipFill>
        <p:spPr>
          <a:xfrm>
            <a:off x="8100695" y="3234055"/>
            <a:ext cx="950595" cy="116014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5652135" y="2493010"/>
            <a:ext cx="3207385" cy="918845"/>
            <a:chOff x="8901" y="3926"/>
            <a:chExt cx="5051" cy="1447"/>
          </a:xfrm>
        </p:grpSpPr>
        <p:sp>
          <p:nvSpPr>
            <p:cNvPr id="6" name="云形标注 5"/>
            <p:cNvSpPr/>
            <p:nvPr/>
          </p:nvSpPr>
          <p:spPr>
            <a:xfrm flipH="1">
              <a:off x="8901" y="3926"/>
              <a:ext cx="5051" cy="1447"/>
            </a:xfrm>
            <a:prstGeom prst="cloudCallout">
              <a:avLst/>
            </a:prstGeom>
            <a:solidFill>
              <a:srgbClr val="FBEFDE"/>
            </a:solidFill>
            <a:ln>
              <a:solidFill>
                <a:srgbClr val="F4A10B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808" y="4221"/>
              <a:ext cx="3626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800" b="1"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</a:rPr>
                <a:t>一排（</a:t>
              </a:r>
              <a:r>
                <a:rPr lang="en-US" altLang="zh-CN" sz="1800" b="1"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</a:rPr>
                <a:t>   </a:t>
              </a:r>
              <a:r>
                <a:rPr lang="zh-CN" altLang="en-US" sz="1800" b="1"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</a:rPr>
                <a:t>）个，有（</a:t>
              </a:r>
              <a:r>
                <a:rPr lang="en-US" altLang="zh-CN" sz="1800" b="1"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</a:rPr>
                <a:t>  </a:t>
              </a:r>
              <a:r>
                <a:rPr lang="zh-CN" altLang="en-US" sz="1800" b="1"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</a:rPr>
                <a:t>）排，（</a:t>
              </a:r>
              <a:r>
                <a:rPr lang="en-US" altLang="zh-CN" sz="1800" b="1"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</a:rPr>
                <a:t>    </a:t>
              </a:r>
              <a:r>
                <a:rPr lang="zh-CN" altLang="en-US" sz="1800" b="1"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</a:rPr>
                <a:t>）层</a:t>
              </a:r>
              <a:endParaRPr lang="zh-CN" altLang="en-US" sz="1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endParaRPr>
            </a:p>
          </p:txBody>
        </p:sp>
      </p:grpSp>
      <p:pic>
        <p:nvPicPr>
          <p:cNvPr id="9" name="图片 8"/>
          <p:cNvPicPr/>
          <p:nvPr/>
        </p:nvPicPr>
        <p:blipFill>
          <a:blip r:embed="rId4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rcRect l="6576" t="8395" r="73675" b="64963"/>
          <a:stretch>
            <a:fillRect/>
          </a:stretch>
        </p:blipFill>
        <p:spPr>
          <a:xfrm>
            <a:off x="1328420" y="5229860"/>
            <a:ext cx="830580" cy="97409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" name="组合 10"/>
          <p:cNvGrpSpPr/>
          <p:nvPr/>
        </p:nvGrpSpPr>
        <p:grpSpPr>
          <a:xfrm>
            <a:off x="5147945" y="4652645"/>
            <a:ext cx="2827655" cy="849630"/>
            <a:chOff x="8901" y="3926"/>
            <a:chExt cx="5051" cy="1447"/>
          </a:xfrm>
        </p:grpSpPr>
        <p:sp>
          <p:nvSpPr>
            <p:cNvPr id="12" name="云形标注 11"/>
            <p:cNvSpPr/>
            <p:nvPr/>
          </p:nvSpPr>
          <p:spPr>
            <a:xfrm flipH="1">
              <a:off x="8901" y="3926"/>
              <a:ext cx="5051" cy="1447"/>
            </a:xfrm>
            <a:prstGeom prst="cloudCallout">
              <a:avLst/>
            </a:prstGeom>
            <a:solidFill>
              <a:srgbClr val="FBEFDE"/>
            </a:solidFill>
            <a:ln>
              <a:solidFill>
                <a:srgbClr val="F4A10B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808" y="4221"/>
              <a:ext cx="3626" cy="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</a:rPr>
                <a:t>体积是（</a:t>
              </a:r>
              <a:r>
                <a:rPr lang="en-US" altLang="zh-CN" sz="2000"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</a:rPr>
                <a:t>         </a:t>
              </a:r>
              <a:r>
                <a:rPr lang="zh-CN" altLang="en-US" sz="2000"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</a:rPr>
                <a:t>）</a:t>
              </a:r>
              <a:endParaRPr lang="zh-CN" altLang="en-US" sz="20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endParaRPr>
            </a:p>
          </p:txBody>
        </p:sp>
      </p:grpSp>
      <p:pic>
        <p:nvPicPr>
          <p:cNvPr id="10" name="图片 9"/>
          <p:cNvPicPr/>
          <p:nvPr/>
        </p:nvPicPr>
        <p:blipFill>
          <a:blip r:embed="rId4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rcRect l="53946" t="60642" r="27621" b="8568"/>
          <a:stretch>
            <a:fillRect/>
          </a:stretch>
        </p:blipFill>
        <p:spPr>
          <a:xfrm>
            <a:off x="7380605" y="5156835"/>
            <a:ext cx="1070610" cy="1216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3"/>
          <p:cNvSpPr txBox="1"/>
          <p:nvPr/>
        </p:nvSpPr>
        <p:spPr>
          <a:xfrm>
            <a:off x="2555875" y="2780665"/>
            <a:ext cx="17748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（</a:t>
            </a:r>
            <a:r>
              <a:rPr lang="en-US" altLang="zh-CN" sz="2800" b="1">
                <a:solidFill>
                  <a:srgbClr val="FF0000"/>
                </a:solidFill>
              </a:rPr>
              <a:t>           </a:t>
            </a:r>
            <a:r>
              <a:rPr lang="zh-CN" altLang="en-US" sz="2800" b="1">
                <a:solidFill>
                  <a:srgbClr val="FF0000"/>
                </a:solidFill>
              </a:rPr>
              <a:t>）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553335" y="4579620"/>
            <a:ext cx="1406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（</a:t>
            </a:r>
            <a:r>
              <a:rPr lang="en-US" altLang="zh-CN" sz="2800" b="1">
                <a:solidFill>
                  <a:srgbClr val="FF0000"/>
                </a:solidFill>
              </a:rPr>
              <a:t>   </a:t>
            </a:r>
            <a:r>
              <a:rPr lang="zh-CN" altLang="en-US" sz="2800" b="1">
                <a:solidFill>
                  <a:srgbClr val="FF0000"/>
                </a:solidFill>
              </a:rPr>
              <a:t>）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680335" y="4921885"/>
            <a:ext cx="1406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（</a:t>
            </a:r>
            <a:r>
              <a:rPr lang="en-US" altLang="zh-CN" sz="2800" b="1">
                <a:solidFill>
                  <a:srgbClr val="FF0000"/>
                </a:solidFill>
              </a:rPr>
              <a:t>   </a:t>
            </a:r>
            <a:r>
              <a:rPr lang="zh-CN" altLang="en-US" sz="2800" b="1">
                <a:solidFill>
                  <a:srgbClr val="FF0000"/>
                </a:solidFill>
              </a:rPr>
              <a:t>）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859915" y="4939665"/>
            <a:ext cx="1406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（</a:t>
            </a:r>
            <a:r>
              <a:rPr lang="en-US" altLang="zh-CN" sz="2800" b="1">
                <a:solidFill>
                  <a:srgbClr val="FF0000"/>
                </a:solidFill>
              </a:rPr>
              <a:t>   </a:t>
            </a:r>
            <a:r>
              <a:rPr lang="zh-CN" altLang="en-US" sz="2800" b="1">
                <a:solidFill>
                  <a:srgbClr val="FF0000"/>
                </a:solidFill>
              </a:rPr>
              <a:t>）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3314" name="Oval 21"/>
          <p:cNvSpPr/>
          <p:nvPr/>
        </p:nvSpPr>
        <p:spPr>
          <a:xfrm>
            <a:off x="8172450" y="6524943"/>
            <a:ext cx="331788" cy="331787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Oval 22"/>
          <p:cNvSpPr/>
          <p:nvPr/>
        </p:nvSpPr>
        <p:spPr>
          <a:xfrm>
            <a:off x="8532495" y="5876608"/>
            <a:ext cx="687388" cy="687387"/>
          </a:xfrm>
          <a:prstGeom prst="ellipse">
            <a:avLst/>
          </a:prstGeom>
          <a:solidFill>
            <a:srgbClr val="C00000"/>
          </a:solidFill>
          <a:ln w="9525">
            <a:noFill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14" grpId="0"/>
      <p:bldP spid="14" grpId="1"/>
      <p:bldP spid="15" grpId="0"/>
      <p:bldP spid="17" grpId="0"/>
      <p:bldP spid="16" grpId="0"/>
      <p:bldP spid="15" grpId="1"/>
      <p:bldP spid="17" grpId="1"/>
      <p:bldP spid="1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3553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692150"/>
            <a:ext cx="1792288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TextBox 9"/>
          <p:cNvSpPr txBox="1"/>
          <p:nvPr/>
        </p:nvSpPr>
        <p:spPr>
          <a:xfrm>
            <a:off x="379730" y="1684655"/>
            <a:ext cx="8124825" cy="4756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5000"/>
              </a:lnSpc>
            </a:pPr>
            <a:r>
              <a:rPr lang="en-US" altLang="zh-CN" sz="20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、用体积是</a:t>
            </a:r>
            <a:r>
              <a:rPr lang="en-US" altLang="zh-CN" sz="2000" b="1" dirty="0">
                <a:latin typeface="楷体_GB2312" pitchFamily="49" charset="-122"/>
                <a:ea typeface="楷体_GB2312" pitchFamily="49" charset="-122"/>
              </a:rPr>
              <a:t>1cm</a:t>
            </a:r>
            <a:r>
              <a:rPr lang="en-US" altLang="zh-CN" sz="2000" b="1" baseline="30000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的小正方体摆成如下的图形，它们的体积各是多少？</a:t>
            </a:r>
            <a:endParaRPr lang="zh-CN" altLang="en-US" sz="20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3556" name="图片 7" descr="1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688" y="3689350"/>
            <a:ext cx="1412875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7" name="图片 8" descr="1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8538" y="3148013"/>
            <a:ext cx="2374900" cy="1608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8" name="图片 9" descr="1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9700" y="3692525"/>
            <a:ext cx="1081088" cy="1057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9" name="图片 10" descr="1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8488" y="3340100"/>
            <a:ext cx="1800225" cy="1416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32385" y="4942205"/>
            <a:ext cx="25958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3×2×2</a:t>
            </a:r>
            <a:r>
              <a:rPr lang="zh-CN" altLang="en-US" sz="2400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en-US" altLang="zh-CN" sz="2400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12cm</a:t>
            </a:r>
            <a:r>
              <a:rPr lang="en-US" altLang="zh-CN" sz="2400" b="1" baseline="300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endParaRPr lang="zh-CN" altLang="en-US" sz="2400" b="1" baseline="300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95195" y="5435600"/>
            <a:ext cx="23780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5×3×3=45cm</a:t>
            </a:r>
            <a:r>
              <a:rPr lang="en-US" altLang="zh-CN" sz="2400" b="1" baseline="300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endParaRPr lang="zh-CN" altLang="en-US" sz="2400" b="1" baseline="300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27855" y="4852670"/>
            <a:ext cx="24955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2×2×2</a:t>
            </a:r>
            <a:r>
              <a:rPr lang="zh-CN" altLang="en-US" sz="2400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en-US" altLang="zh-CN" sz="2400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8cm</a:t>
            </a:r>
            <a:r>
              <a:rPr lang="en-US" altLang="zh-CN" sz="2400" b="1" baseline="300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endParaRPr lang="zh-CN" altLang="en-US" sz="2400" b="1" baseline="300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43980" y="5409565"/>
            <a:ext cx="25800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3×2×3</a:t>
            </a:r>
            <a:r>
              <a:rPr lang="zh-CN" altLang="en-US" sz="2400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en-US" altLang="zh-CN" sz="2400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18cm</a:t>
            </a:r>
            <a:r>
              <a:rPr lang="en-US" altLang="zh-CN" sz="2400" b="1" baseline="300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endParaRPr lang="zh-CN" altLang="en-US" sz="2400" b="1" baseline="300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4" name="Oval 21"/>
          <p:cNvSpPr/>
          <p:nvPr/>
        </p:nvSpPr>
        <p:spPr>
          <a:xfrm>
            <a:off x="8172450" y="6524943"/>
            <a:ext cx="331788" cy="331787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Oval 22"/>
          <p:cNvSpPr/>
          <p:nvPr/>
        </p:nvSpPr>
        <p:spPr>
          <a:xfrm>
            <a:off x="8532495" y="5876608"/>
            <a:ext cx="687388" cy="687387"/>
          </a:xfrm>
          <a:prstGeom prst="ellipse">
            <a:avLst/>
          </a:prstGeom>
          <a:solidFill>
            <a:srgbClr val="C00000"/>
          </a:solidFill>
          <a:ln w="9525">
            <a:noFill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1505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692150"/>
            <a:ext cx="1792288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4" name="Oval 21"/>
          <p:cNvSpPr/>
          <p:nvPr/>
        </p:nvSpPr>
        <p:spPr>
          <a:xfrm>
            <a:off x="8172450" y="6524943"/>
            <a:ext cx="331788" cy="331787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Oval 22"/>
          <p:cNvSpPr/>
          <p:nvPr/>
        </p:nvSpPr>
        <p:spPr>
          <a:xfrm>
            <a:off x="8532495" y="5876608"/>
            <a:ext cx="687388" cy="687387"/>
          </a:xfrm>
          <a:prstGeom prst="ellipse">
            <a:avLst/>
          </a:prstGeom>
          <a:solidFill>
            <a:srgbClr val="C00000"/>
          </a:solidFill>
          <a:ln w="9525">
            <a:noFill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4" name="TextBox 9"/>
          <p:cNvSpPr txBox="1"/>
          <p:nvPr/>
        </p:nvSpPr>
        <p:spPr>
          <a:xfrm>
            <a:off x="379730" y="1684655"/>
            <a:ext cx="8124825" cy="4756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5000"/>
              </a:lnSpc>
            </a:pPr>
            <a:r>
              <a:rPr lang="en-US" altLang="zh-CN" sz="20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  <a:sym typeface="+mn-ea"/>
              </a:rPr>
              <a:t>一个棱长为</a:t>
            </a:r>
            <a:r>
              <a:rPr lang="en-US" altLang="zh-CN" sz="2000" b="1" dirty="0">
                <a:latin typeface="楷体_GB2312" pitchFamily="49" charset="-122"/>
                <a:ea typeface="楷体_GB2312" pitchFamily="49" charset="-122"/>
                <a:sym typeface="+mn-ea"/>
              </a:rPr>
              <a:t>6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  <a:sym typeface="+mn-ea"/>
              </a:rPr>
              <a:t>厘米的正方体包装盒，它的表面积和体积分别是多少？</a:t>
            </a:r>
            <a:endParaRPr lang="zh-CN" altLang="en-US" sz="2000" b="1" dirty="0"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pic>
        <p:nvPicPr>
          <p:cNvPr id="101" name="图片 100"/>
          <p:cNvPicPr/>
          <p:nvPr/>
        </p:nvPicPr>
        <p:blipFill>
          <a:blip r:embed="rId2">
            <a:lum bright="18000" contrast="12000"/>
          </a:blip>
          <a:srcRect l="17219" t="11717" r="12780" b="12563"/>
          <a:stretch>
            <a:fillRect/>
          </a:stretch>
        </p:blipFill>
        <p:spPr>
          <a:xfrm>
            <a:off x="5507990" y="2204720"/>
            <a:ext cx="3420110" cy="24434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7"/>
          <p:cNvSpPr txBox="1"/>
          <p:nvPr/>
        </p:nvSpPr>
        <p:spPr>
          <a:xfrm>
            <a:off x="611505" y="5229225"/>
            <a:ext cx="742950" cy="398780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猜想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Box 7"/>
          <p:cNvSpPr txBox="1"/>
          <p:nvPr/>
        </p:nvSpPr>
        <p:spPr>
          <a:xfrm>
            <a:off x="2339340" y="5229225"/>
            <a:ext cx="779780" cy="417195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wrap="square" anchor="t" anchorCtr="0">
            <a:noAutofit/>
          </a:bodyPr>
          <a:p>
            <a:pPr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验证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0" name="TextBox 7"/>
          <p:cNvSpPr txBox="1"/>
          <p:nvPr/>
        </p:nvSpPr>
        <p:spPr>
          <a:xfrm>
            <a:off x="4139565" y="5210810"/>
            <a:ext cx="779780" cy="417195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wrap="square" anchor="t" anchorCtr="0">
            <a:noAutofit/>
          </a:bodyPr>
          <a:p>
            <a:pPr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结论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Box 7"/>
          <p:cNvSpPr txBox="1"/>
          <p:nvPr/>
        </p:nvSpPr>
        <p:spPr>
          <a:xfrm>
            <a:off x="6012180" y="5210810"/>
            <a:ext cx="1323340" cy="398780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新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的猜想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>
            <a:off x="1403350" y="5437505"/>
            <a:ext cx="796925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>
            <a:off x="3131820" y="5437505"/>
            <a:ext cx="796925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>
            <a:off x="4980940" y="5420995"/>
            <a:ext cx="796925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9" name="TextBox 4"/>
          <p:cNvSpPr txBox="1"/>
          <p:nvPr/>
        </p:nvSpPr>
        <p:spPr>
          <a:xfrm>
            <a:off x="107315" y="2493010"/>
            <a:ext cx="326961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 eaLnBrk="0" hangingPunct="0"/>
            <a:r>
              <a:rPr lang="zh-CN" altLang="en-US" sz="20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表面积：</a:t>
            </a:r>
            <a:r>
              <a:rPr lang="en-US" altLang="zh-CN" sz="20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6×6×6</a:t>
            </a:r>
            <a:endParaRPr lang="en-US" altLang="zh-CN" sz="20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eaLnBrk="0" hangingPunct="0"/>
            <a:r>
              <a:rPr lang="en-US" altLang="zh-CN" sz="20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=36</a:t>
            </a:r>
            <a:r>
              <a:rPr lang="en-US" altLang="zh-CN" sz="2000" dirty="0">
                <a:solidFill>
                  <a:srgbClr val="7030A0"/>
                </a:solidFill>
                <a:ea typeface="宋体" panose="02010600030101010101" pitchFamily="2" charset="-122"/>
              </a:rPr>
              <a:t>×6</a:t>
            </a:r>
            <a:endParaRPr lang="en-US" altLang="zh-CN" sz="2000" dirty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algn="ctr" eaLnBrk="0" hangingPunct="0"/>
            <a:r>
              <a:rPr lang="en-US" altLang="zh-CN" sz="2000" dirty="0">
                <a:solidFill>
                  <a:srgbClr val="7030A0"/>
                </a:solidFill>
                <a:ea typeface="宋体" panose="02010600030101010101" pitchFamily="2" charset="-122"/>
              </a:rPr>
              <a:t>                =</a:t>
            </a:r>
            <a:r>
              <a:rPr lang="en-US" altLang="zh-CN" sz="20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216</a:t>
            </a:r>
            <a:r>
              <a:rPr lang="zh-CN" altLang="en-US" sz="20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0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cm</a:t>
            </a:r>
            <a:r>
              <a:rPr lang="en-US" altLang="zh-CN" sz="2000" baseline="300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0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0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TextBox 4"/>
          <p:cNvSpPr txBox="1"/>
          <p:nvPr/>
        </p:nvSpPr>
        <p:spPr>
          <a:xfrm>
            <a:off x="3059430" y="2493010"/>
            <a:ext cx="326961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 eaLnBrk="0" hangingPunct="0"/>
            <a:r>
              <a:rPr lang="zh-CN" altLang="en-US" sz="20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体积：</a:t>
            </a:r>
            <a:r>
              <a:rPr lang="en-US" altLang="zh-CN" sz="20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6×6×6</a:t>
            </a:r>
            <a:endParaRPr lang="en-US" altLang="zh-CN" sz="20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eaLnBrk="0" hangingPunct="0"/>
            <a:r>
              <a:rPr lang="en-US" altLang="zh-CN" sz="20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=36</a:t>
            </a:r>
            <a:r>
              <a:rPr lang="en-US" altLang="zh-CN" sz="2000" dirty="0">
                <a:solidFill>
                  <a:srgbClr val="7030A0"/>
                </a:solidFill>
                <a:ea typeface="宋体" panose="02010600030101010101" pitchFamily="2" charset="-122"/>
              </a:rPr>
              <a:t>×6</a:t>
            </a:r>
            <a:endParaRPr lang="en-US" altLang="zh-CN" sz="2000" dirty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algn="ctr" eaLnBrk="0" hangingPunct="0"/>
            <a:r>
              <a:rPr lang="en-US" altLang="zh-CN" sz="2000" dirty="0">
                <a:solidFill>
                  <a:srgbClr val="7030A0"/>
                </a:solidFill>
                <a:ea typeface="宋体" panose="02010600030101010101" pitchFamily="2" charset="-122"/>
              </a:rPr>
              <a:t>                =</a:t>
            </a:r>
            <a:r>
              <a:rPr lang="en-US" altLang="zh-CN" sz="20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216</a:t>
            </a:r>
            <a:r>
              <a:rPr lang="zh-CN" altLang="en-US" sz="20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0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cm</a:t>
            </a:r>
            <a:r>
              <a:rPr lang="en-US" altLang="zh-CN" sz="2000" baseline="300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0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0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784985" y="2852420"/>
            <a:ext cx="554355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566920" y="2835910"/>
            <a:ext cx="554355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4" grpId="0" bldLvl="0" animBg="1"/>
      <p:bldP spid="4" grpId="1" animBg="1"/>
      <p:bldP spid="3" grpId="0" bldLvl="0" animBg="1"/>
      <p:bldP spid="3" grpId="1" animBg="1"/>
      <p:bldP spid="17410" grpId="0" animBg="1"/>
      <p:bldP spid="17410" grpId="1" animBg="1"/>
      <p:bldP spid="9" grpId="0"/>
      <p:bldP spid="11" grpId="0"/>
      <p:bldP spid="9" grpId="1"/>
      <p:bldP spid="11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8673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692150"/>
            <a:ext cx="1792288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4" name="TextBox 9"/>
          <p:cNvSpPr txBox="1"/>
          <p:nvPr/>
        </p:nvSpPr>
        <p:spPr>
          <a:xfrm>
            <a:off x="539750" y="1497013"/>
            <a:ext cx="8120063" cy="1168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5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一个长方体水池，底面长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12dm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，宽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6dm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。如果要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向这个池子里注入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2dm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高的水，需要多少升水？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79613" y="3429000"/>
            <a:ext cx="6319837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12×6×2</a:t>
            </a:r>
            <a:r>
              <a:rPr lang="zh-CN" altLang="en-US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144</a:t>
            </a:r>
            <a:r>
              <a:rPr lang="zh-CN" altLang="en-US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dm</a:t>
            </a:r>
            <a:r>
              <a:rPr lang="en-US" altLang="zh-CN" sz="2800" baseline="300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）＝</a:t>
            </a:r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144</a:t>
            </a:r>
            <a:r>
              <a:rPr lang="zh-CN" altLang="en-US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（升）</a:t>
            </a:r>
            <a:endParaRPr lang="zh-CN" altLang="en-US" sz="28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1505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692150"/>
            <a:ext cx="1792288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4" name="Oval 21"/>
          <p:cNvSpPr/>
          <p:nvPr/>
        </p:nvSpPr>
        <p:spPr>
          <a:xfrm>
            <a:off x="8172450" y="6524943"/>
            <a:ext cx="331788" cy="331787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Oval 22"/>
          <p:cNvSpPr/>
          <p:nvPr/>
        </p:nvSpPr>
        <p:spPr>
          <a:xfrm>
            <a:off x="8532495" y="5876608"/>
            <a:ext cx="687388" cy="687387"/>
          </a:xfrm>
          <a:prstGeom prst="ellipse">
            <a:avLst/>
          </a:prstGeom>
          <a:solidFill>
            <a:srgbClr val="C00000"/>
          </a:solidFill>
          <a:ln w="9525">
            <a:noFill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4" name="TextBox 9"/>
          <p:cNvSpPr txBox="1"/>
          <p:nvPr/>
        </p:nvSpPr>
        <p:spPr>
          <a:xfrm>
            <a:off x="379730" y="1684655"/>
            <a:ext cx="8124825" cy="8604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5000"/>
              </a:lnSpc>
            </a:pPr>
            <a:r>
              <a:rPr lang="en-US" altLang="zh-CN" sz="20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sz="2000" b="1" dirty="0">
                <a:latin typeface="楷体_GB2312" pitchFamily="49" charset="-122"/>
                <a:ea typeface="楷体_GB2312" pitchFamily="49" charset="-122"/>
                <a:sym typeface="+mn-ea"/>
              </a:rPr>
              <a:t>把一个棱长为5dm的正方体钢块熔铸成一个长10dm、宽2</a:t>
            </a:r>
            <a:r>
              <a:rPr lang="en-US" sz="2000" b="1" dirty="0">
                <a:latin typeface="楷体_GB2312" pitchFamily="49" charset="-122"/>
                <a:ea typeface="楷体_GB2312" pitchFamily="49" charset="-122"/>
                <a:sym typeface="+mn-ea"/>
              </a:rPr>
              <a:t>d</a:t>
            </a:r>
            <a:r>
              <a:rPr sz="2000" b="1" dirty="0">
                <a:latin typeface="楷体_GB2312" pitchFamily="49" charset="-122"/>
                <a:ea typeface="楷体_GB2312" pitchFamily="49" charset="-122"/>
                <a:sym typeface="+mn-ea"/>
              </a:rPr>
              <a:t>m的长方体钢块，这个长方体钢块的高是多少?</a:t>
            </a:r>
            <a:endParaRPr sz="2000" b="1" dirty="0"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779520" y="2564765"/>
            <a:ext cx="5287645" cy="2087880"/>
            <a:chOff x="2142" y="4023"/>
            <a:chExt cx="8327" cy="32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rcRect l="6014" t="18983" r="58009" b="74460"/>
            <a:stretch>
              <a:fillRect/>
            </a:stretch>
          </p:blipFill>
          <p:spPr>
            <a:xfrm>
              <a:off x="2142" y="4023"/>
              <a:ext cx="8327" cy="3288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 rot="19320000">
              <a:off x="8890" y="6109"/>
              <a:ext cx="1437" cy="62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p>
              <a:r>
                <a:rPr lang="en-US" altLang="zh-CN" sz="2000" b="1"/>
                <a:t>2dm</a:t>
              </a:r>
              <a:endParaRPr lang="en-US" altLang="zh-CN" sz="2000" b="1"/>
            </a:p>
          </p:txBody>
        </p:sp>
      </p:grp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032000" y="972185"/>
            <a:ext cx="5080000" cy="1845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课后实践（二选一）</a:t>
            </a:r>
            <a:r>
              <a:rPr lang="zh-CN" sz="1800">
                <a:ea typeface="宋体" panose="02010600030101010101" pitchFamily="2" charset="-122"/>
              </a:rPr>
              <a:t>1、</a:t>
            </a:r>
            <a:r>
              <a:rPr lang="en-US" sz="1800">
                <a:latin typeface="宋体" panose="02010600030101010101" pitchFamily="2" charset="-122"/>
              </a:rPr>
              <a:t> </a:t>
            </a:r>
            <a:r>
              <a:rPr lang="zh-CN" sz="1800">
                <a:ea typeface="宋体" panose="02010600030101010101" pitchFamily="2" charset="-122"/>
              </a:rPr>
              <a:t>寻找生活中两个长方体形状的物体，先估一估它们的体积，再进行测量与计算。1号长方体，估计体积是</a:t>
            </a:r>
            <a:r>
              <a:rPr lang="en-US" sz="1800" u="sng">
                <a:latin typeface="宋体" panose="02010600030101010101" pitchFamily="2" charset="-122"/>
                <a:cs typeface="Times New Roman" panose="02020603050405020304" charset="0"/>
              </a:rPr>
              <a:t>                    </a:t>
            </a:r>
            <a:r>
              <a:rPr lang="zh-CN" sz="1800">
                <a:ea typeface="宋体" panose="02010600030101010101" pitchFamily="2" charset="-122"/>
              </a:rPr>
              <a:t>。2号长方体，估计体积是</a:t>
            </a:r>
            <a:r>
              <a:rPr lang="en-US" sz="1800" u="sng">
                <a:latin typeface="宋体" panose="02010600030101010101" pitchFamily="2" charset="-122"/>
                <a:cs typeface="Times New Roman" panose="02020603050405020304" charset="0"/>
              </a:rPr>
              <a:t>                    </a:t>
            </a:r>
            <a:r>
              <a:rPr lang="zh-CN" sz="1800">
                <a:ea typeface="宋体" panose="02010600030101010101" pitchFamily="2" charset="-122"/>
              </a:rPr>
              <a:t>。测量相关数据并计算（单位：</a:t>
            </a:r>
            <a:r>
              <a:rPr lang="en-US" sz="1800" u="sng">
                <a:latin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lang="zh-CN" sz="1800">
                <a:ea typeface="宋体" panose="02010600030101010101" pitchFamily="2" charset="-122"/>
              </a:rPr>
              <a:t>）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2032000" y="2725420"/>
          <a:ext cx="4757738" cy="685800"/>
        </p:xfrm>
        <a:graphic>
          <a:graphicData uri="http://schemas.openxmlformats.org/drawingml/2006/table">
            <a:tbl>
              <a:tblPr/>
              <a:tblGrid>
                <a:gridCol w="1198563"/>
                <a:gridCol w="630237"/>
                <a:gridCol w="719138"/>
                <a:gridCol w="630237"/>
                <a:gridCol w="1579563"/>
              </a:tblGrid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1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1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长</a:t>
                      </a:r>
                      <a:endParaRPr lang="en-US" altLang="en-US" sz="11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宽</a:t>
                      </a:r>
                      <a:endParaRPr lang="en-US" altLang="en-US" sz="11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高</a:t>
                      </a:r>
                      <a:endParaRPr lang="en-US" altLang="en-US" sz="11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体积</a:t>
                      </a:r>
                      <a:endParaRPr lang="en-US" altLang="en-US" sz="11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1号长方体</a:t>
                      </a:r>
                      <a:endParaRPr lang="en-US" altLang="en-US" sz="11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1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1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1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1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1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1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1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1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2号长方体</a:t>
                      </a:r>
                      <a:endParaRPr lang="en-US" altLang="en-US" sz="11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1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1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1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1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1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1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1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1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032000" y="3578860"/>
            <a:ext cx="508000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1800">
                <a:latin typeface="宋体" panose="02010600030101010101" pitchFamily="2" charset="-122"/>
                <a:cs typeface="Times New Roman" panose="02020603050405020304" charset="0"/>
              </a:rPr>
              <a:t> </a:t>
            </a:r>
            <a:r>
              <a:rPr lang="zh-CN" sz="1800">
                <a:ea typeface="宋体" panose="02010600030101010101" pitchFamily="2" charset="-122"/>
              </a:rPr>
              <a:t>2、</a:t>
            </a:r>
            <a:r>
              <a:rPr lang="en-US" sz="1800">
                <a:latin typeface="宋体" panose="02010600030101010101" pitchFamily="2" charset="-122"/>
              </a:rPr>
              <a:t> </a:t>
            </a:r>
            <a:r>
              <a:rPr lang="zh-CN" sz="1800">
                <a:ea typeface="宋体" panose="02010600030101010101" pitchFamily="2" charset="-122"/>
              </a:rPr>
              <a:t>设计一个长方体盒子，使它能装下1000块长方体的橡皮。设计前，你需要先找到哪些数据？设计前的思考：</a:t>
            </a:r>
            <a:r>
              <a:rPr lang="en-US" sz="1800" u="sng">
                <a:latin typeface="宋体" panose="02010600030101010101" pitchFamily="2" charset="-122"/>
                <a:cs typeface="Times New Roman" panose="02020603050405020304" charset="0"/>
              </a:rPr>
              <a:t>                                                       </a:t>
            </a:r>
            <a:r>
              <a:rPr lang="zh-CN" sz="1800">
                <a:ea typeface="宋体" panose="02010600030101010101" pitchFamily="2" charset="-122"/>
              </a:rPr>
              <a:t>根据以上数据，接下来我可以这样做</a:t>
            </a:r>
            <a:r>
              <a:rPr lang="zh-CN" sz="1800" u="sng">
                <a:ea typeface="宋体" panose="02010600030101010101" pitchFamily="2" charset="-122"/>
              </a:rPr>
              <a:t>：</a:t>
            </a:r>
            <a:r>
              <a:rPr lang="en-US" altLang="zh-CN" sz="1800" u="sng">
                <a:ea typeface="宋体" panose="02010600030101010101" pitchFamily="2" charset="-122"/>
              </a:rPr>
              <a:t>                 </a:t>
            </a:r>
            <a:r>
              <a:rPr lang="en-US" sz="1800" u="sng">
                <a:latin typeface="宋体" panose="02010600030101010101" pitchFamily="2" charset="-122"/>
                <a:cs typeface="Times New Roman" panose="02020603050405020304" charset="0"/>
              </a:rPr>
              <a:t>                                                                                                                                                                                         </a:t>
            </a:r>
            <a:endParaRPr lang="en-US" altLang="en-US" sz="1800" u="sng">
              <a:latin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2529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3305" y="482600"/>
            <a:ext cx="1792288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4" name="Oval 21"/>
          <p:cNvSpPr/>
          <p:nvPr/>
        </p:nvSpPr>
        <p:spPr>
          <a:xfrm>
            <a:off x="8172450" y="6524943"/>
            <a:ext cx="331788" cy="331787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Oval 22"/>
          <p:cNvSpPr/>
          <p:nvPr/>
        </p:nvSpPr>
        <p:spPr>
          <a:xfrm>
            <a:off x="8532495" y="5876608"/>
            <a:ext cx="687388" cy="687387"/>
          </a:xfrm>
          <a:prstGeom prst="ellipse">
            <a:avLst/>
          </a:prstGeom>
          <a:solidFill>
            <a:srgbClr val="C00000"/>
          </a:solidFill>
          <a:ln w="9525">
            <a:noFill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4" name="Oval 21"/>
          <p:cNvSpPr/>
          <p:nvPr/>
        </p:nvSpPr>
        <p:spPr>
          <a:xfrm>
            <a:off x="8172450" y="6524943"/>
            <a:ext cx="331788" cy="331787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Oval 22"/>
          <p:cNvSpPr/>
          <p:nvPr/>
        </p:nvSpPr>
        <p:spPr>
          <a:xfrm>
            <a:off x="8504555" y="5804853"/>
            <a:ext cx="687388" cy="687387"/>
          </a:xfrm>
          <a:prstGeom prst="ellipse">
            <a:avLst/>
          </a:prstGeom>
          <a:solidFill>
            <a:srgbClr val="C00000"/>
          </a:solidFill>
          <a:ln w="9525">
            <a:noFill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316" name="图片 6" descr="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823" y="1429703"/>
            <a:ext cx="371475" cy="358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7" name="TextBox 7"/>
          <p:cNvSpPr txBox="1"/>
          <p:nvPr/>
        </p:nvSpPr>
        <p:spPr>
          <a:xfrm>
            <a:off x="1852295" y="1433830"/>
            <a:ext cx="5810250" cy="398780"/>
          </a:xfrm>
          <a:prstGeom prst="rect">
            <a:avLst/>
          </a:prstGeom>
          <a:noFill/>
          <a:ln w="9525">
            <a:solidFill>
              <a:srgbClr val="00B050"/>
            </a:solidFill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长方体的体积可能与什么有关？有怎样的关系？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5622925" y="3275330"/>
            <a:ext cx="2764155" cy="2252345"/>
          </a:xfrm>
          <a:custGeom>
            <a:avLst/>
            <a:gdLst>
              <a:gd name="connsiteX0" fmla="*/ 607325 w 2763671"/>
              <a:gd name="connsiteY0" fmla="*/ 75062 h 2251880"/>
              <a:gd name="connsiteX1" fmla="*/ 607325 w 2763671"/>
              <a:gd name="connsiteY1" fmla="*/ 0 h 2251880"/>
              <a:gd name="connsiteX2" fmla="*/ 2756847 w 2763671"/>
              <a:gd name="connsiteY2" fmla="*/ 0 h 2251880"/>
              <a:gd name="connsiteX3" fmla="*/ 2763671 w 2763671"/>
              <a:gd name="connsiteY3" fmla="*/ 2251880 h 2251880"/>
              <a:gd name="connsiteX4" fmla="*/ 0 w 2763671"/>
              <a:gd name="connsiteY4" fmla="*/ 2251880 h 2251880"/>
              <a:gd name="connsiteX5" fmla="*/ 0 w 2763671"/>
              <a:gd name="connsiteY5" fmla="*/ 2169994 h 2251880"/>
              <a:gd name="connsiteX6" fmla="*/ 607325 w 2763671"/>
              <a:gd name="connsiteY6" fmla="*/ 1569492 h 2251880"/>
              <a:gd name="connsiteX7" fmla="*/ 607325 w 2763671"/>
              <a:gd name="connsiteY7" fmla="*/ 75062 h 225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63671" h="2251880">
                <a:moveTo>
                  <a:pt x="607325" y="75062"/>
                </a:moveTo>
                <a:lnTo>
                  <a:pt x="607325" y="0"/>
                </a:lnTo>
                <a:lnTo>
                  <a:pt x="2756847" y="0"/>
                </a:lnTo>
                <a:cubicBezTo>
                  <a:pt x="2759122" y="750627"/>
                  <a:pt x="2761396" y="1501253"/>
                  <a:pt x="2763671" y="2251880"/>
                </a:cubicBezTo>
                <a:lnTo>
                  <a:pt x="0" y="2251880"/>
                </a:lnTo>
                <a:lnTo>
                  <a:pt x="0" y="2169994"/>
                </a:lnTo>
                <a:lnTo>
                  <a:pt x="607325" y="1569492"/>
                </a:lnTo>
                <a:lnTo>
                  <a:pt x="607325" y="7506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2"/>
          <a:srcRect l="8771" t="18682" r="18778" b="28367"/>
          <a:stretch>
            <a:fillRect/>
          </a:stretch>
        </p:blipFill>
        <p:spPr>
          <a:xfrm>
            <a:off x="2124075" y="3644900"/>
            <a:ext cx="4112895" cy="23761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1475740" y="2132965"/>
            <a:ext cx="5885180" cy="368300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？猜想的时候要有依据，你可以依据什么形成你的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猜想？</a:t>
            </a: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TextBox 7"/>
          <p:cNvSpPr txBox="1"/>
          <p:nvPr/>
        </p:nvSpPr>
        <p:spPr>
          <a:xfrm>
            <a:off x="1115695" y="1430020"/>
            <a:ext cx="742950" cy="398780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猜想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animBg="1"/>
      <p:bldP spid="10" grpId="0" animBg="1"/>
      <p:bldP spid="13317" grpId="1" animBg="1"/>
      <p:bldP spid="10" grpId="1" animBg="1"/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4" name="Oval 21"/>
          <p:cNvSpPr/>
          <p:nvPr/>
        </p:nvSpPr>
        <p:spPr>
          <a:xfrm>
            <a:off x="8172450" y="6524943"/>
            <a:ext cx="331788" cy="331787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Oval 22"/>
          <p:cNvSpPr/>
          <p:nvPr/>
        </p:nvSpPr>
        <p:spPr>
          <a:xfrm>
            <a:off x="8504555" y="5804853"/>
            <a:ext cx="687388" cy="687387"/>
          </a:xfrm>
          <a:prstGeom prst="ellipse">
            <a:avLst/>
          </a:prstGeom>
          <a:solidFill>
            <a:srgbClr val="C00000"/>
          </a:solidFill>
          <a:ln w="9525">
            <a:noFill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5622925" y="3275330"/>
            <a:ext cx="2764155" cy="2252345"/>
          </a:xfrm>
          <a:custGeom>
            <a:avLst/>
            <a:gdLst>
              <a:gd name="connsiteX0" fmla="*/ 607325 w 2763671"/>
              <a:gd name="connsiteY0" fmla="*/ 75062 h 2251880"/>
              <a:gd name="connsiteX1" fmla="*/ 607325 w 2763671"/>
              <a:gd name="connsiteY1" fmla="*/ 0 h 2251880"/>
              <a:gd name="connsiteX2" fmla="*/ 2756847 w 2763671"/>
              <a:gd name="connsiteY2" fmla="*/ 0 h 2251880"/>
              <a:gd name="connsiteX3" fmla="*/ 2763671 w 2763671"/>
              <a:gd name="connsiteY3" fmla="*/ 2251880 h 2251880"/>
              <a:gd name="connsiteX4" fmla="*/ 0 w 2763671"/>
              <a:gd name="connsiteY4" fmla="*/ 2251880 h 2251880"/>
              <a:gd name="connsiteX5" fmla="*/ 0 w 2763671"/>
              <a:gd name="connsiteY5" fmla="*/ 2169994 h 2251880"/>
              <a:gd name="connsiteX6" fmla="*/ 607325 w 2763671"/>
              <a:gd name="connsiteY6" fmla="*/ 1569492 h 2251880"/>
              <a:gd name="connsiteX7" fmla="*/ 607325 w 2763671"/>
              <a:gd name="connsiteY7" fmla="*/ 75062 h 225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63671" h="2251880">
                <a:moveTo>
                  <a:pt x="607325" y="75062"/>
                </a:moveTo>
                <a:lnTo>
                  <a:pt x="607325" y="0"/>
                </a:lnTo>
                <a:lnTo>
                  <a:pt x="2756847" y="0"/>
                </a:lnTo>
                <a:cubicBezTo>
                  <a:pt x="2759122" y="750627"/>
                  <a:pt x="2761396" y="1501253"/>
                  <a:pt x="2763671" y="2251880"/>
                </a:cubicBezTo>
                <a:lnTo>
                  <a:pt x="0" y="2251880"/>
                </a:lnTo>
                <a:lnTo>
                  <a:pt x="0" y="2169994"/>
                </a:lnTo>
                <a:lnTo>
                  <a:pt x="607325" y="1569492"/>
                </a:lnTo>
                <a:lnTo>
                  <a:pt x="607325" y="7506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立方体 1"/>
          <p:cNvSpPr/>
          <p:nvPr/>
        </p:nvSpPr>
        <p:spPr>
          <a:xfrm>
            <a:off x="2627313" y="3357563"/>
            <a:ext cx="3600450" cy="2087563"/>
          </a:xfrm>
          <a:prstGeom prst="cube">
            <a:avLst>
              <a:gd name="adj" fmla="val 28841"/>
            </a:avLst>
          </a:prstGeom>
          <a:solidFill>
            <a:srgbClr val="E0E04E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17"/>
          <p:cNvGrpSpPr/>
          <p:nvPr/>
        </p:nvGrpSpPr>
        <p:grpSpPr>
          <a:xfrm>
            <a:off x="5611813" y="3275013"/>
            <a:ext cx="2774950" cy="2252662"/>
            <a:chOff x="5611159" y="3275463"/>
            <a:chExt cx="2775390" cy="2251880"/>
          </a:xfrm>
        </p:grpSpPr>
        <p:sp>
          <p:nvSpPr>
            <p:cNvPr id="5" name="任意多边形 4"/>
            <p:cNvSpPr/>
            <p:nvPr/>
          </p:nvSpPr>
          <p:spPr>
            <a:xfrm>
              <a:off x="5622273" y="3275463"/>
              <a:ext cx="2764276" cy="2251880"/>
            </a:xfrm>
            <a:custGeom>
              <a:avLst/>
              <a:gdLst>
                <a:gd name="connsiteX0" fmla="*/ 607325 w 2763671"/>
                <a:gd name="connsiteY0" fmla="*/ 75062 h 2251880"/>
                <a:gd name="connsiteX1" fmla="*/ 607325 w 2763671"/>
                <a:gd name="connsiteY1" fmla="*/ 0 h 2251880"/>
                <a:gd name="connsiteX2" fmla="*/ 2756847 w 2763671"/>
                <a:gd name="connsiteY2" fmla="*/ 0 h 2251880"/>
                <a:gd name="connsiteX3" fmla="*/ 2763671 w 2763671"/>
                <a:gd name="connsiteY3" fmla="*/ 2251880 h 2251880"/>
                <a:gd name="connsiteX4" fmla="*/ 0 w 2763671"/>
                <a:gd name="connsiteY4" fmla="*/ 2251880 h 2251880"/>
                <a:gd name="connsiteX5" fmla="*/ 0 w 2763671"/>
                <a:gd name="connsiteY5" fmla="*/ 2169994 h 2251880"/>
                <a:gd name="connsiteX6" fmla="*/ 607325 w 2763671"/>
                <a:gd name="connsiteY6" fmla="*/ 1569492 h 2251880"/>
                <a:gd name="connsiteX7" fmla="*/ 607325 w 2763671"/>
                <a:gd name="connsiteY7" fmla="*/ 75062 h 2251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63671" h="2251880">
                  <a:moveTo>
                    <a:pt x="607325" y="75062"/>
                  </a:moveTo>
                  <a:lnTo>
                    <a:pt x="607325" y="0"/>
                  </a:lnTo>
                  <a:lnTo>
                    <a:pt x="2756847" y="0"/>
                  </a:lnTo>
                  <a:cubicBezTo>
                    <a:pt x="2759122" y="750627"/>
                    <a:pt x="2761396" y="1501253"/>
                    <a:pt x="2763671" y="2251880"/>
                  </a:cubicBezTo>
                  <a:lnTo>
                    <a:pt x="0" y="2251880"/>
                  </a:lnTo>
                  <a:lnTo>
                    <a:pt x="0" y="2169994"/>
                  </a:lnTo>
                  <a:lnTo>
                    <a:pt x="607325" y="1569492"/>
                  </a:lnTo>
                  <a:lnTo>
                    <a:pt x="607325" y="750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6" name="图片 11" descr="7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611159" y="3303824"/>
              <a:ext cx="648000" cy="21600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" name="立方体 7"/>
          <p:cNvSpPr/>
          <p:nvPr/>
        </p:nvSpPr>
        <p:spPr>
          <a:xfrm>
            <a:off x="2627313" y="3357563"/>
            <a:ext cx="3600450" cy="2087563"/>
          </a:xfrm>
          <a:prstGeom prst="cube">
            <a:avLst>
              <a:gd name="adj" fmla="val 28841"/>
            </a:avLst>
          </a:prstGeom>
          <a:solidFill>
            <a:srgbClr val="E0E04E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立方体 8"/>
          <p:cNvSpPr/>
          <p:nvPr/>
        </p:nvSpPr>
        <p:spPr>
          <a:xfrm>
            <a:off x="2627313" y="3357563"/>
            <a:ext cx="3600450" cy="2087563"/>
          </a:xfrm>
          <a:prstGeom prst="cube">
            <a:avLst>
              <a:gd name="adj" fmla="val 28841"/>
            </a:avLst>
          </a:prstGeom>
          <a:solidFill>
            <a:srgbClr val="E0E04E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98 3.33333E-6 L -0.21024 3.33333E-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024 3.33333E-6 L -0.00555 3.33333E-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 0.00092 L -0.03073 0.04282 " pathEditMode="relative" rAng="0" ptsTypes="AA">
                                      <p:cBhvr>
                                        <p:cTn id="1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" y="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69 0.04143 L 0.00174 -0.0004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" y="-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8889 " pathEditMode="relative" ptsTypes="AA"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0.19051 L -1.38889E-6 -0.0007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bldLvl="0" animBg="1"/>
      <p:bldP spid="8" grpId="2" bldLvl="0" animBg="1"/>
      <p:bldP spid="9" grpId="0" bldLvl="0" animBg="1"/>
      <p:bldP spid="9" grpId="1" bldLvl="0" animBg="1"/>
      <p:bldP spid="9" grpId="2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3" name="立方体 32"/>
          <p:cNvSpPr/>
          <p:nvPr/>
        </p:nvSpPr>
        <p:spPr>
          <a:xfrm>
            <a:off x="1152525" y="1847850"/>
            <a:ext cx="5472113" cy="3959225"/>
          </a:xfrm>
          <a:prstGeom prst="cube">
            <a:avLst/>
          </a:prstGeom>
          <a:noFill/>
          <a:ln w="38100"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338" name="Oval 20"/>
          <p:cNvSpPr/>
          <p:nvPr/>
        </p:nvSpPr>
        <p:spPr>
          <a:xfrm>
            <a:off x="8532813" y="5949950"/>
            <a:ext cx="863600" cy="863600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9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0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C00000"/>
          </a:solidFill>
          <a:ln w="9525">
            <a:noFill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立方体 6"/>
          <p:cNvSpPr/>
          <p:nvPr/>
        </p:nvSpPr>
        <p:spPr>
          <a:xfrm>
            <a:off x="2627313" y="3716338"/>
            <a:ext cx="3600450" cy="2087563"/>
          </a:xfrm>
          <a:prstGeom prst="cube">
            <a:avLst>
              <a:gd name="adj" fmla="val 28841"/>
            </a:avLst>
          </a:prstGeom>
          <a:solidFill>
            <a:srgbClr val="E0E04E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344" name="TextBox 23"/>
          <p:cNvSpPr txBox="1"/>
          <p:nvPr/>
        </p:nvSpPr>
        <p:spPr>
          <a:xfrm>
            <a:off x="4987925" y="4745038"/>
            <a:ext cx="881063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高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627688" y="2844800"/>
            <a:ext cx="0" cy="147637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立方体 35"/>
          <p:cNvSpPr/>
          <p:nvPr/>
        </p:nvSpPr>
        <p:spPr>
          <a:xfrm>
            <a:off x="2627313" y="3716338"/>
            <a:ext cx="3600450" cy="2087563"/>
          </a:xfrm>
          <a:prstGeom prst="cube">
            <a:avLst>
              <a:gd name="adj" fmla="val 28841"/>
            </a:avLst>
          </a:prstGeom>
          <a:noFill/>
          <a:ln w="38100"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5627688" y="4325938"/>
            <a:ext cx="0" cy="147637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8" name="TextBox 22"/>
          <p:cNvSpPr txBox="1"/>
          <p:nvPr/>
        </p:nvSpPr>
        <p:spPr>
          <a:xfrm>
            <a:off x="5780088" y="5300663"/>
            <a:ext cx="879475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宽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5629275" y="5227638"/>
            <a:ext cx="598488" cy="5842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6196013" y="4824413"/>
            <a:ext cx="431800" cy="4318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51" name="TextBox 21"/>
          <p:cNvSpPr txBox="1"/>
          <p:nvPr/>
        </p:nvSpPr>
        <p:spPr>
          <a:xfrm>
            <a:off x="3851275" y="5803900"/>
            <a:ext cx="881063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长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 flipH="1">
            <a:off x="1152525" y="5805488"/>
            <a:ext cx="14763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2627313" y="5803900"/>
            <a:ext cx="30003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4" name="Oval 21"/>
          <p:cNvSpPr/>
          <p:nvPr/>
        </p:nvSpPr>
        <p:spPr>
          <a:xfrm>
            <a:off x="8172450" y="6524943"/>
            <a:ext cx="331788" cy="331787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Oval 22"/>
          <p:cNvSpPr/>
          <p:nvPr/>
        </p:nvSpPr>
        <p:spPr>
          <a:xfrm>
            <a:off x="8504555" y="5804853"/>
            <a:ext cx="687388" cy="687387"/>
          </a:xfrm>
          <a:prstGeom prst="ellipse">
            <a:avLst/>
          </a:prstGeom>
          <a:solidFill>
            <a:srgbClr val="C00000"/>
          </a:solidFill>
          <a:ln w="9525">
            <a:noFill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4" l="2508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4" l="2508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4" l="2508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3" grpId="1" bldLvl="0" animBg="1"/>
      <p:bldP spid="7" grpId="0" bldLvl="0" animBg="1"/>
      <p:bldP spid="3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7409" name="图片 6" descr="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214438"/>
            <a:ext cx="371475" cy="358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TextBox 7"/>
          <p:cNvSpPr txBox="1"/>
          <p:nvPr/>
        </p:nvSpPr>
        <p:spPr>
          <a:xfrm>
            <a:off x="1127125" y="1163955"/>
            <a:ext cx="779780" cy="417195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wrap="square" anchor="t" anchorCtr="0">
            <a:noAutofit/>
          </a:bodyPr>
          <a:p>
            <a:pPr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验证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900113" y="3505518"/>
          <a:ext cx="7728000" cy="29832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72000"/>
                <a:gridCol w="1016000"/>
                <a:gridCol w="1016000"/>
                <a:gridCol w="1016000"/>
                <a:gridCol w="1440000"/>
                <a:gridCol w="1368000"/>
              </a:tblGrid>
              <a:tr h="822960"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长</a:t>
                      </a:r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/cm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宽</a:t>
                      </a:r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/cm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高</a:t>
                      </a:r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/cm</a:t>
                      </a:r>
                      <a:endParaRPr lang="en-US" altLang="zh-CN" sz="2400" b="1" dirty="0" smtClean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小正方体数量</a:t>
                      </a:r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/</a:t>
                      </a: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个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体积</a:t>
                      </a:r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/cm</a:t>
                      </a:r>
                      <a:r>
                        <a:rPr lang="en-US" altLang="zh-CN" sz="2400" b="1" baseline="3000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2400" b="1" baseline="300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第</a:t>
                      </a:r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个长方体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第</a:t>
                      </a:r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个长方体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第</a:t>
                      </a:r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个长方体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00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314" name="Oval 21"/>
          <p:cNvSpPr/>
          <p:nvPr/>
        </p:nvSpPr>
        <p:spPr>
          <a:xfrm>
            <a:off x="8172450" y="6524943"/>
            <a:ext cx="331788" cy="331787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Oval 22"/>
          <p:cNvSpPr/>
          <p:nvPr/>
        </p:nvSpPr>
        <p:spPr>
          <a:xfrm>
            <a:off x="8504555" y="5804853"/>
            <a:ext cx="687388" cy="687387"/>
          </a:xfrm>
          <a:prstGeom prst="ellipse">
            <a:avLst/>
          </a:prstGeom>
          <a:solidFill>
            <a:srgbClr val="C00000"/>
          </a:solidFill>
          <a:ln w="9525">
            <a:noFill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05890" y="1672590"/>
            <a:ext cx="5104765" cy="368300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？长方体的体积是否可以用</a:t>
            </a: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长×宽×高</a:t>
            </a: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来计算</a:t>
            </a: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7510" y="2184400"/>
            <a:ext cx="6591300" cy="36830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摆一摆</a:t>
            </a:r>
            <a:r>
              <a:rPr lang="en-US" altLang="zh-CN" b="1">
                <a:solidFill>
                  <a:srgbClr val="FF0000"/>
                </a:solidFill>
              </a:rPr>
              <a:t>  </a:t>
            </a:r>
            <a:r>
              <a:rPr lang="zh-CN" altLang="en-US" b="1">
                <a:solidFill>
                  <a:schemeClr val="tx1"/>
                </a:solidFill>
              </a:rPr>
              <a:t>利用一些相同的小正方体摆出几种不同的</a:t>
            </a:r>
            <a:r>
              <a:rPr lang="zh-CN" altLang="en-US" b="1">
                <a:solidFill>
                  <a:schemeClr val="tx1"/>
                </a:solidFill>
              </a:rPr>
              <a:t>长方体</a:t>
            </a:r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1000" y="2598420"/>
            <a:ext cx="6591300" cy="36830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填一填</a:t>
            </a:r>
            <a:r>
              <a:rPr lang="en-US" altLang="zh-CN" b="1">
                <a:solidFill>
                  <a:srgbClr val="FF0000"/>
                </a:solidFill>
              </a:rPr>
              <a:t>  </a:t>
            </a:r>
            <a:r>
              <a:rPr lang="zh-CN" altLang="en-US" b="1">
                <a:solidFill>
                  <a:schemeClr val="tx1"/>
                </a:solidFill>
              </a:rPr>
              <a:t>边摆边把数据记录在表格</a:t>
            </a:r>
            <a:r>
              <a:rPr lang="zh-CN" altLang="en-US" b="1">
                <a:solidFill>
                  <a:schemeClr val="tx1"/>
                </a:solidFill>
              </a:rPr>
              <a:t>里</a:t>
            </a:r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4490" y="3012440"/>
            <a:ext cx="7519670" cy="36830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想一想</a:t>
            </a:r>
            <a:r>
              <a:rPr lang="en-US" altLang="zh-CN" b="1">
                <a:solidFill>
                  <a:srgbClr val="FF0000"/>
                </a:solidFill>
              </a:rPr>
              <a:t>  </a:t>
            </a:r>
            <a:r>
              <a:rPr lang="zh-CN" altLang="en-US" b="1">
                <a:solidFill>
                  <a:schemeClr val="tx1"/>
                </a:solidFill>
              </a:rPr>
              <a:t>小组内分析数据之间的关系，交流自己的发现，并准备全班</a:t>
            </a:r>
            <a:r>
              <a:rPr lang="zh-CN" altLang="en-US" b="1">
                <a:solidFill>
                  <a:schemeClr val="tx1"/>
                </a:solidFill>
              </a:rPr>
              <a:t>发言</a:t>
            </a:r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13317" name="TextBox 7"/>
          <p:cNvSpPr txBox="1"/>
          <p:nvPr/>
        </p:nvSpPr>
        <p:spPr>
          <a:xfrm>
            <a:off x="1907540" y="1172845"/>
            <a:ext cx="2329180" cy="398780"/>
          </a:xfrm>
          <a:prstGeom prst="rect">
            <a:avLst/>
          </a:prstGeom>
          <a:noFill/>
          <a:ln w="9525">
            <a:solidFill>
              <a:srgbClr val="00B050"/>
            </a:solidFill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动手做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一做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爆炸形 1 1"/>
          <p:cNvSpPr/>
          <p:nvPr/>
        </p:nvSpPr>
        <p:spPr>
          <a:xfrm>
            <a:off x="5837555" y="696595"/>
            <a:ext cx="2922270" cy="1298575"/>
          </a:xfrm>
          <a:prstGeom prst="irregularSeal1">
            <a:avLst/>
          </a:prstGeom>
          <a:solidFill>
            <a:srgbClr val="FAF7D4"/>
          </a:solidFill>
          <a:ln w="3175">
            <a:solidFill>
              <a:srgbClr val="92D05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FF0000"/>
                </a:solidFill>
              </a:rPr>
              <a:t>小组合作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/>
      <p:bldP spid="13317" grpId="0" animBg="1"/>
      <p:bldP spid="17410" grpId="1" animBg="1"/>
      <p:bldP spid="13317" grpId="1" animBg="1"/>
      <p:bldP spid="3" grpId="0" animBg="1"/>
      <p:bldP spid="3" grpId="1" animBg="1"/>
      <p:bldP spid="2" grpId="0" animBg="1"/>
      <p:bldP spid="2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3395" y="764540"/>
            <a:ext cx="5267325" cy="3631565"/>
          </a:xfrm>
          <a:prstGeom prst="rect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9091" r="4492"/>
          <a:stretch>
            <a:fillRect/>
          </a:stretch>
        </p:blipFill>
        <p:spPr>
          <a:xfrm>
            <a:off x="1691640" y="548640"/>
            <a:ext cx="5140325" cy="3940810"/>
          </a:xfrm>
          <a:prstGeom prst="rect">
            <a:avLst/>
          </a:prstGeom>
          <a:ln>
            <a:solidFill>
              <a:srgbClr val="FFFF0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  <a:softEdge rad="12700"/>
          </a:effectLst>
        </p:spPr>
      </p:pic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899478" y="4570413"/>
          <a:ext cx="7728000" cy="29832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72000"/>
                <a:gridCol w="1016000"/>
                <a:gridCol w="1016000"/>
                <a:gridCol w="1016000"/>
                <a:gridCol w="1440000"/>
                <a:gridCol w="1368000"/>
              </a:tblGrid>
              <a:tr h="822960">
                <a:tc>
                  <a:txBody>
                    <a:bodyPr/>
                    <a:p>
                      <a:pPr algn="ctr"/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长</a:t>
                      </a:r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/cm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宽</a:t>
                      </a:r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/cm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高</a:t>
                      </a:r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/cm</a:t>
                      </a:r>
                      <a:endParaRPr lang="en-US" altLang="zh-CN" sz="2400" b="1" dirty="0" smtClean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小正方体数量</a:t>
                      </a:r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/</a:t>
                      </a: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个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体积</a:t>
                      </a:r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/cm</a:t>
                      </a:r>
                      <a:r>
                        <a:rPr lang="en-US" altLang="zh-CN" sz="2400" b="1" baseline="3000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2400" b="1" baseline="300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000">
                <a:tc>
                  <a:txBody>
                    <a:bodyPr/>
                    <a:p>
                      <a:pPr algn="ctr"/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第</a:t>
                      </a:r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个长方体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/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/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/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/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/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000">
                <a:tc>
                  <a:txBody>
                    <a:bodyPr/>
                    <a:p>
                      <a:pPr algn="ctr"/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第</a:t>
                      </a:r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个长方体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/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/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/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/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/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056255" y="5499735"/>
            <a:ext cx="507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6</a:t>
            </a:r>
            <a:endParaRPr lang="en-US" altLang="zh-CN" sz="2800"/>
          </a:p>
        </p:txBody>
      </p:sp>
      <p:sp>
        <p:nvSpPr>
          <p:cNvPr id="5" name="文本框 4"/>
          <p:cNvSpPr txBox="1"/>
          <p:nvPr/>
        </p:nvSpPr>
        <p:spPr>
          <a:xfrm>
            <a:off x="4044315" y="5514975"/>
            <a:ext cx="507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3</a:t>
            </a:r>
            <a:endParaRPr lang="en-US" altLang="zh-CN" sz="2800"/>
          </a:p>
        </p:txBody>
      </p:sp>
      <p:sp>
        <p:nvSpPr>
          <p:cNvPr id="6" name="文本框 5"/>
          <p:cNvSpPr txBox="1"/>
          <p:nvPr/>
        </p:nvSpPr>
        <p:spPr>
          <a:xfrm>
            <a:off x="5048885" y="5508625"/>
            <a:ext cx="507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4</a:t>
            </a:r>
            <a:endParaRPr lang="en-US" altLang="zh-CN" sz="2800"/>
          </a:p>
        </p:txBody>
      </p:sp>
      <p:sp>
        <p:nvSpPr>
          <p:cNvPr id="7" name="文本框 6"/>
          <p:cNvSpPr txBox="1"/>
          <p:nvPr/>
        </p:nvSpPr>
        <p:spPr>
          <a:xfrm>
            <a:off x="6125210" y="5508625"/>
            <a:ext cx="9061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72</a:t>
            </a:r>
            <a:endParaRPr lang="en-US" altLang="zh-CN" sz="2800"/>
          </a:p>
        </p:txBody>
      </p:sp>
      <p:sp>
        <p:nvSpPr>
          <p:cNvPr id="8" name="文本框 7"/>
          <p:cNvSpPr txBox="1"/>
          <p:nvPr/>
        </p:nvSpPr>
        <p:spPr>
          <a:xfrm>
            <a:off x="7543800" y="5511165"/>
            <a:ext cx="9061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72</a:t>
            </a:r>
            <a:endParaRPr lang="en-US" altLang="zh-CN" sz="2800"/>
          </a:p>
        </p:txBody>
      </p:sp>
      <p:sp>
        <p:nvSpPr>
          <p:cNvPr id="9" name="文本框 8"/>
          <p:cNvSpPr txBox="1"/>
          <p:nvPr/>
        </p:nvSpPr>
        <p:spPr>
          <a:xfrm>
            <a:off x="3039745" y="5913755"/>
            <a:ext cx="507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6</a:t>
            </a:r>
            <a:endParaRPr lang="en-US" altLang="zh-CN" sz="2800"/>
          </a:p>
        </p:txBody>
      </p:sp>
      <p:sp>
        <p:nvSpPr>
          <p:cNvPr id="10" name="文本框 9"/>
          <p:cNvSpPr txBox="1"/>
          <p:nvPr/>
        </p:nvSpPr>
        <p:spPr>
          <a:xfrm>
            <a:off x="4027805" y="5928995"/>
            <a:ext cx="507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3</a:t>
            </a:r>
            <a:endParaRPr lang="en-US" altLang="zh-CN" sz="2800"/>
          </a:p>
        </p:txBody>
      </p:sp>
      <p:sp>
        <p:nvSpPr>
          <p:cNvPr id="11" name="文本框 10"/>
          <p:cNvSpPr txBox="1"/>
          <p:nvPr/>
        </p:nvSpPr>
        <p:spPr>
          <a:xfrm>
            <a:off x="5032375" y="5994400"/>
            <a:ext cx="507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4</a:t>
            </a:r>
            <a:endParaRPr lang="en-US" altLang="zh-CN" sz="2800"/>
          </a:p>
        </p:txBody>
      </p:sp>
      <p:sp>
        <p:nvSpPr>
          <p:cNvPr id="12" name="文本框 11"/>
          <p:cNvSpPr txBox="1"/>
          <p:nvPr/>
        </p:nvSpPr>
        <p:spPr>
          <a:xfrm>
            <a:off x="6108700" y="5994400"/>
            <a:ext cx="9061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72</a:t>
            </a:r>
            <a:endParaRPr lang="en-US" altLang="zh-CN" sz="2800"/>
          </a:p>
        </p:txBody>
      </p:sp>
      <p:sp>
        <p:nvSpPr>
          <p:cNvPr id="13" name="文本框 12"/>
          <p:cNvSpPr txBox="1"/>
          <p:nvPr/>
        </p:nvSpPr>
        <p:spPr>
          <a:xfrm>
            <a:off x="7543800" y="5994400"/>
            <a:ext cx="9061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72</a:t>
            </a:r>
            <a:endParaRPr lang="en-US" altLang="zh-CN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4" name="Oval 21"/>
          <p:cNvSpPr/>
          <p:nvPr/>
        </p:nvSpPr>
        <p:spPr>
          <a:xfrm>
            <a:off x="8172450" y="6524943"/>
            <a:ext cx="331788" cy="331787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Oval 22"/>
          <p:cNvSpPr/>
          <p:nvPr/>
        </p:nvSpPr>
        <p:spPr>
          <a:xfrm>
            <a:off x="8504555" y="5804853"/>
            <a:ext cx="687388" cy="687387"/>
          </a:xfrm>
          <a:prstGeom prst="ellipse">
            <a:avLst/>
          </a:prstGeom>
          <a:solidFill>
            <a:srgbClr val="C00000"/>
          </a:solidFill>
          <a:ln w="9525">
            <a:noFill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34105" y="4509135"/>
            <a:ext cx="32797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 </a:t>
            </a:r>
            <a:r>
              <a:rPr lang="zh-CN" altLang="en-US" b="1"/>
              <a:t>每行</a:t>
            </a:r>
            <a:r>
              <a:rPr lang="en-US" altLang="zh-CN" b="1"/>
              <a:t>a</a:t>
            </a:r>
            <a:r>
              <a:rPr lang="zh-CN" altLang="en-US" b="1"/>
              <a:t>个</a:t>
            </a:r>
            <a:r>
              <a:rPr lang="en-US" altLang="zh-CN" b="1"/>
              <a:t>    </a:t>
            </a:r>
            <a:r>
              <a:rPr lang="zh-CN" altLang="en-US" b="1"/>
              <a:t>有</a:t>
            </a:r>
            <a:r>
              <a:rPr lang="en-US" altLang="zh-CN" b="1"/>
              <a:t>b</a:t>
            </a:r>
            <a:r>
              <a:rPr lang="zh-CN" altLang="en-US" b="1"/>
              <a:t>行</a:t>
            </a:r>
            <a:r>
              <a:rPr lang="en-US" altLang="zh-CN" b="1"/>
              <a:t>    h</a:t>
            </a:r>
            <a:r>
              <a:rPr lang="zh-CN" altLang="en-US" b="1"/>
              <a:t>层</a:t>
            </a:r>
            <a:r>
              <a:rPr lang="en-US" altLang="zh-CN" b="1"/>
              <a:t>   </a:t>
            </a:r>
            <a:endParaRPr lang="en-US" altLang="zh-CN" b="1"/>
          </a:p>
        </p:txBody>
      </p:sp>
      <p:sp>
        <p:nvSpPr>
          <p:cNvPr id="10" name="TextBox 5"/>
          <p:cNvSpPr/>
          <p:nvPr/>
        </p:nvSpPr>
        <p:spPr>
          <a:xfrm>
            <a:off x="1551623" y="2657158"/>
            <a:ext cx="4679950" cy="579437"/>
          </a:xfrm>
          <a:prstGeom prst="roundRect">
            <a:avLst>
              <a:gd name="adj" fmla="val 16667"/>
            </a:avLst>
          </a:prstGeom>
          <a:solidFill>
            <a:srgbClr val="FAF7D4"/>
          </a:solidFill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长方体的体积＝长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宽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高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1" name="Object 26"/>
          <p:cNvGraphicFramePr/>
          <p:nvPr/>
        </p:nvGraphicFramePr>
        <p:xfrm>
          <a:off x="2609533" y="3830638"/>
          <a:ext cx="523875" cy="61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152400" imgH="177800" progId="Equation.KSEE3">
                  <p:embed/>
                </p:oleObj>
              </mc:Choice>
              <mc:Fallback>
                <p:oleObj name="" r:id="rId1" imgW="152400" imgH="177800" progId="Equation.KSEE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09533" y="3830638"/>
                        <a:ext cx="523875" cy="6111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7"/>
          <p:cNvSpPr txBox="1"/>
          <p:nvPr/>
        </p:nvSpPr>
        <p:spPr>
          <a:xfrm>
            <a:off x="2773045" y="3293745"/>
            <a:ext cx="677863" cy="503238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 eaLnBrk="0" hangingPunct="0"/>
            <a:r>
              <a:rPr lang="en-US" altLang="zh-CN" sz="4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</a:t>
            </a:r>
            <a:endParaRPr lang="zh-CN" altLang="en-US" sz="4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3" name="Object 27"/>
          <p:cNvGraphicFramePr/>
          <p:nvPr/>
        </p:nvGraphicFramePr>
        <p:xfrm>
          <a:off x="4241483" y="3940175"/>
          <a:ext cx="436562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127000" imgH="139700" progId="Equation.KSEE3">
                  <p:embed/>
                </p:oleObj>
              </mc:Choice>
              <mc:Fallback>
                <p:oleObj name="" r:id="rId3" imgW="127000" imgH="1397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41483" y="3940175"/>
                        <a:ext cx="436562" cy="479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9"/>
          <p:cNvSpPr txBox="1"/>
          <p:nvPr/>
        </p:nvSpPr>
        <p:spPr>
          <a:xfrm>
            <a:off x="4378008" y="3290570"/>
            <a:ext cx="677862" cy="503238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 eaLnBrk="0" hangingPunct="0"/>
            <a:r>
              <a:rPr lang="en-US" altLang="zh-CN" sz="4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</a:t>
            </a:r>
            <a:endParaRPr lang="zh-CN" altLang="en-US" sz="4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5" name="Object 28"/>
          <p:cNvGraphicFramePr/>
          <p:nvPr/>
        </p:nvGraphicFramePr>
        <p:xfrm>
          <a:off x="4968558" y="3827463"/>
          <a:ext cx="436562" cy="61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5" imgW="127000" imgH="177165" progId="Equation.KSEE3">
                  <p:embed/>
                </p:oleObj>
              </mc:Choice>
              <mc:Fallback>
                <p:oleObj name="" r:id="rId5" imgW="127000" imgH="177165" progId="Equation.KSEE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968558" y="3827463"/>
                        <a:ext cx="436562" cy="6111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1"/>
          <p:cNvSpPr txBox="1"/>
          <p:nvPr/>
        </p:nvSpPr>
        <p:spPr>
          <a:xfrm>
            <a:off x="5089208" y="3290570"/>
            <a:ext cx="676275" cy="503238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 eaLnBrk="0" hangingPunct="0"/>
            <a:r>
              <a:rPr lang="en-US" altLang="zh-CN" sz="4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</a:t>
            </a:r>
            <a:endParaRPr lang="zh-CN" altLang="en-US" sz="4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7" name="Object 29"/>
          <p:cNvGraphicFramePr/>
          <p:nvPr/>
        </p:nvGraphicFramePr>
        <p:xfrm>
          <a:off x="5673408" y="3827463"/>
          <a:ext cx="434975" cy="61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7" imgW="127000" imgH="177165" progId="Equation.KSEE3">
                  <p:embed/>
                </p:oleObj>
              </mc:Choice>
              <mc:Fallback>
                <p:oleObj name="" r:id="rId7" imgW="127000" imgH="177165" progId="Equation.KSEE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73408" y="3827463"/>
                        <a:ext cx="434975" cy="6111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3"/>
          <p:cNvSpPr txBox="1"/>
          <p:nvPr/>
        </p:nvSpPr>
        <p:spPr>
          <a:xfrm>
            <a:off x="5794058" y="3274695"/>
            <a:ext cx="676275" cy="503238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 eaLnBrk="0" hangingPunct="0"/>
            <a:r>
              <a:rPr lang="en-US" altLang="zh-CN" sz="4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</a:t>
            </a:r>
            <a:endParaRPr lang="zh-CN" altLang="en-US" sz="4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TextBox 16"/>
          <p:cNvSpPr txBox="1"/>
          <p:nvPr/>
        </p:nvSpPr>
        <p:spPr>
          <a:xfrm>
            <a:off x="3849370" y="3900488"/>
            <a:ext cx="576263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TextBox 18"/>
          <p:cNvSpPr txBox="1"/>
          <p:nvPr/>
        </p:nvSpPr>
        <p:spPr>
          <a:xfrm>
            <a:off x="4544695" y="3919538"/>
            <a:ext cx="576263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×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TextBox 19"/>
          <p:cNvSpPr txBox="1"/>
          <p:nvPr/>
        </p:nvSpPr>
        <p:spPr>
          <a:xfrm>
            <a:off x="5233670" y="3943350"/>
            <a:ext cx="574675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×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484" name="图片 6" descr="1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57618" y="1142683"/>
            <a:ext cx="371475" cy="358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TextBox 7"/>
          <p:cNvSpPr txBox="1"/>
          <p:nvPr/>
        </p:nvSpPr>
        <p:spPr>
          <a:xfrm>
            <a:off x="1772920" y="1092200"/>
            <a:ext cx="779780" cy="417195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wrap="square" anchor="t" anchorCtr="0">
            <a:noAutofit/>
          </a:bodyPr>
          <a:p>
            <a:pPr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结论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7" name="TextBox 7"/>
          <p:cNvSpPr txBox="1"/>
          <p:nvPr/>
        </p:nvSpPr>
        <p:spPr>
          <a:xfrm>
            <a:off x="2553335" y="1101090"/>
            <a:ext cx="3604260" cy="398780"/>
          </a:xfrm>
          <a:prstGeom prst="rect">
            <a:avLst/>
          </a:prstGeom>
          <a:noFill/>
          <a:ln w="9525">
            <a:solidFill>
              <a:srgbClr val="00B050"/>
            </a:solidFill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000" b="1" dirty="0">
                <a:sym typeface="+mn-ea"/>
              </a:rPr>
              <a:t>长方体的体积</a:t>
            </a:r>
            <a:r>
              <a:rPr lang="en-US" altLang="zh-CN" sz="2000" b="1" dirty="0">
                <a:sym typeface="+mn-ea"/>
              </a:rPr>
              <a:t>=</a:t>
            </a:r>
            <a:r>
              <a:rPr lang="zh-CN" altLang="en-US" sz="2000" b="1" dirty="0">
                <a:sym typeface="+mn-ea"/>
              </a:rPr>
              <a:t>长×宽×高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12" grpId="0"/>
      <p:bldP spid="14" grpId="0"/>
      <p:bldP spid="16" grpId="0"/>
      <p:bldP spid="19" grpId="0"/>
      <p:bldP spid="20" grpId="0"/>
      <p:bldP spid="21" grpId="0"/>
      <p:bldP spid="22" grpId="0"/>
      <p:bldP spid="12" grpId="1"/>
      <p:bldP spid="14" grpId="1"/>
      <p:bldP spid="16" grpId="1"/>
      <p:bldP spid="19" grpId="1"/>
      <p:bldP spid="20" grpId="1"/>
      <p:bldP spid="21" grpId="1"/>
      <p:bldP spid="22" grpId="1"/>
      <p:bldP spid="9" grpId="0"/>
      <p:bldP spid="9" grpId="1"/>
      <p:bldP spid="17410" grpId="1" animBg="1"/>
      <p:bldP spid="13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0484" name="图片 6" descr="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7618" y="1142683"/>
            <a:ext cx="371475" cy="358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立方体 15"/>
          <p:cNvSpPr/>
          <p:nvPr/>
        </p:nvSpPr>
        <p:spPr>
          <a:xfrm>
            <a:off x="3635375" y="3284855"/>
            <a:ext cx="1536700" cy="1539240"/>
          </a:xfrm>
          <a:prstGeom prst="cube">
            <a:avLst/>
          </a:prstGeom>
          <a:solidFill>
            <a:srgbClr val="E0E04E"/>
          </a:solidFill>
          <a:ln w="190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314" name="Oval 21"/>
          <p:cNvSpPr/>
          <p:nvPr/>
        </p:nvSpPr>
        <p:spPr>
          <a:xfrm>
            <a:off x="8172450" y="6524943"/>
            <a:ext cx="331788" cy="331787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Oval 22"/>
          <p:cNvSpPr/>
          <p:nvPr/>
        </p:nvSpPr>
        <p:spPr>
          <a:xfrm>
            <a:off x="8532495" y="5876608"/>
            <a:ext cx="687388" cy="687387"/>
          </a:xfrm>
          <a:prstGeom prst="ellipse">
            <a:avLst/>
          </a:prstGeom>
          <a:solidFill>
            <a:srgbClr val="C00000"/>
          </a:solidFill>
          <a:ln w="9525">
            <a:noFill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9160" y="1988820"/>
            <a:ext cx="7796530" cy="398780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？刚知道了长方体的体积如何计算，那么正方体的体积如何计算</a:t>
            </a:r>
            <a:r>
              <a:rPr lang="zh-CN" altLang="en-US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呢？</a:t>
            </a:r>
            <a:endParaRPr lang="zh-CN" altLang="en-US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410" name="TextBox 7"/>
          <p:cNvSpPr txBox="1"/>
          <p:nvPr/>
        </p:nvSpPr>
        <p:spPr>
          <a:xfrm>
            <a:off x="1772920" y="1092200"/>
            <a:ext cx="779780" cy="417195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wrap="square" anchor="t" anchorCtr="0">
            <a:noAutofit/>
          </a:bodyPr>
          <a:p>
            <a:pPr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结论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7" name="TextBox 7"/>
          <p:cNvSpPr txBox="1"/>
          <p:nvPr/>
        </p:nvSpPr>
        <p:spPr>
          <a:xfrm>
            <a:off x="2553335" y="1101090"/>
            <a:ext cx="3604260" cy="398780"/>
          </a:xfrm>
          <a:prstGeom prst="rect">
            <a:avLst/>
          </a:prstGeom>
          <a:noFill/>
          <a:ln w="9525">
            <a:solidFill>
              <a:srgbClr val="00B050"/>
            </a:solidFill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000" b="1" dirty="0">
                <a:sym typeface="+mn-ea"/>
              </a:rPr>
              <a:t>长方体的体积</a:t>
            </a:r>
            <a:r>
              <a:rPr lang="en-US" altLang="zh-CN" sz="2000" b="1" dirty="0">
                <a:sym typeface="+mn-ea"/>
              </a:rPr>
              <a:t>=</a:t>
            </a:r>
            <a:r>
              <a:rPr lang="zh-CN" altLang="en-US" sz="2000" b="1" dirty="0">
                <a:sym typeface="+mn-ea"/>
              </a:rPr>
              <a:t>长×宽×高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Line 2"/>
          <p:cNvSpPr/>
          <p:nvPr/>
        </p:nvSpPr>
        <p:spPr>
          <a:xfrm>
            <a:off x="1906588" y="260350"/>
            <a:ext cx="0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33795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33796" name="Picture 5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797" name="Oval 6"/>
            <p:cNvSpPr/>
            <p:nvPr/>
          </p:nvSpPr>
          <p:spPr>
            <a:xfrm>
              <a:off x="0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798" name="Oval 7"/>
            <p:cNvSpPr/>
            <p:nvPr/>
          </p:nvSpPr>
          <p:spPr>
            <a:xfrm>
              <a:off x="2602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799" name="Oval 8"/>
            <p:cNvSpPr/>
            <p:nvPr/>
          </p:nvSpPr>
          <p:spPr>
            <a:xfrm rot="3660000">
              <a:off x="493" y="227"/>
              <a:ext cx="1049" cy="5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3800" name="Line 9"/>
          <p:cNvSpPr/>
          <p:nvPr/>
        </p:nvSpPr>
        <p:spPr>
          <a:xfrm>
            <a:off x="1116013" y="669925"/>
            <a:ext cx="1587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33814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33815" name="Picture 24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6388" t="11485" r="29807" b="44258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816" name="Oval 25"/>
            <p:cNvSpPr/>
            <p:nvPr/>
          </p:nvSpPr>
          <p:spPr>
            <a:xfrm>
              <a:off x="0" y="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817" name="Oval 26"/>
            <p:cNvSpPr/>
            <p:nvPr/>
          </p:nvSpPr>
          <p:spPr>
            <a:xfrm>
              <a:off x="795" y="200"/>
              <a:ext cx="1361" cy="51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818" name="Oval 27"/>
            <p:cNvSpPr/>
            <p:nvPr/>
          </p:nvSpPr>
          <p:spPr>
            <a:xfrm>
              <a:off x="2799" y="20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3819" name="Line 28"/>
          <p:cNvSpPr/>
          <p:nvPr/>
        </p:nvSpPr>
        <p:spPr>
          <a:xfrm>
            <a:off x="6804025" y="188913"/>
            <a:ext cx="0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533" name="Text Box 29"/>
          <p:cNvSpPr txBox="1">
            <a:spLocks noChangeArrowheads="1"/>
          </p:cNvSpPr>
          <p:nvPr/>
        </p:nvSpPr>
        <p:spPr bwMode="auto">
          <a:xfrm>
            <a:off x="785785" y="2857496"/>
            <a:ext cx="7947025" cy="1569660"/>
          </a:xfrm>
          <a:prstGeom prst="rect">
            <a:avLst/>
          </a:prstGeom>
          <a:noFill/>
          <a:ln w="9525">
            <a:noFill/>
            <a:miter lim="800000"/>
          </a:ln>
          <a:effectLst>
            <a:glow rad="101600">
              <a:schemeClr val="accent2">
                <a:satMod val="175000"/>
                <a:alpha val="40000"/>
              </a:schemeClr>
            </a:glow>
            <a:softEdge rad="127000"/>
          </a:effectLst>
          <a:scene3d>
            <a:camera prst="perspectiveContrastingRightFacing"/>
            <a:lightRig rig="threePt" dir="t"/>
          </a:scene3d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9600" kern="1200" cap="none" spc="0" normalizeH="0" baseline="0" noProof="0" dirty="0">
                <a:solidFill>
                  <a:srgbClr val="FF0000"/>
                </a:solidFill>
                <a:latin typeface="华文彩云" panose="02010800040101010101" pitchFamily="2" charset="-122"/>
                <a:ea typeface="华文彩云" panose="02010800040101010101" pitchFamily="2" charset="-122"/>
                <a:cs typeface="+mn-cs"/>
              </a:rPr>
              <a:t>你学到了什么？</a:t>
            </a:r>
            <a:endParaRPr kumimoji="0" lang="zh-CN" altLang="en-US" sz="9600" kern="1200" cap="none" spc="0" normalizeH="0" baseline="0" noProof="0" dirty="0">
              <a:solidFill>
                <a:srgbClr val="FF0000"/>
              </a:solidFill>
              <a:latin typeface="华文彩云" panose="02010800040101010101" pitchFamily="2" charset="-122"/>
              <a:ea typeface="华文彩云" panose="0201080004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NTkwYWQ3ZTc4OTMwZDE2ZjViNzA4MjlmZjVkN2NjMjUifQ=="/>
</p:tagLst>
</file>

<file path=ppt/theme/theme1.xml><?xml version="1.0" encoding="utf-8"?>
<a:theme xmlns:a="http://schemas.openxmlformats.org/drawingml/2006/main" name="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_6">
  <a:themeElements>
    <a:clrScheme name="自定义设计方案_6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6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_7">
  <a:themeElements>
    <a:clrScheme name="自定义设计方案_7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7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自定义设计方案_8">
  <a:themeElements>
    <a:clrScheme name="自定义设计方案_8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8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自定义设计方案_3">
  <a:themeElements>
    <a:clrScheme name="自定义设计方案_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3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自定义设计方案_4">
  <a:themeElements>
    <a:clrScheme name="自定义设计方案_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4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自定义设计方案_5">
  <a:themeElements>
    <a:clrScheme name="自定义设计方案_5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5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1299</Words>
  <Application>WPS 演示</Application>
  <PresentationFormat>全屏显示(4:3)</PresentationFormat>
  <Paragraphs>211</Paragraphs>
  <Slides>17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9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17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Celtic Garamond the 2nd</vt:lpstr>
      <vt:lpstr>Garamond</vt:lpstr>
      <vt:lpstr>Gulim</vt:lpstr>
      <vt:lpstr>Urban Jungle</vt:lpstr>
      <vt:lpstr>Segoe Print</vt:lpstr>
      <vt:lpstr>黑体</vt:lpstr>
      <vt:lpstr>楷体_GB2312</vt:lpstr>
      <vt:lpstr>新宋体</vt:lpstr>
      <vt:lpstr>华文彩云</vt:lpstr>
      <vt:lpstr>华文新魏</vt:lpstr>
      <vt:lpstr>Arial Unicode MS</vt:lpstr>
      <vt:lpstr>Times New Roman</vt:lpstr>
      <vt:lpstr>Malgun Gothic</vt:lpstr>
      <vt:lpstr>自定义设计方案_2</vt:lpstr>
      <vt:lpstr>默认设计模板</vt:lpstr>
      <vt:lpstr>1_自定义设计方案_2</vt:lpstr>
      <vt:lpstr>自定义设计方案_6</vt:lpstr>
      <vt:lpstr>自定义设计方案_7</vt:lpstr>
      <vt:lpstr>自定义设计方案_8</vt:lpstr>
      <vt:lpstr>自定义设计方案_3</vt:lpstr>
      <vt:lpstr>自定义设计方案_4</vt:lpstr>
      <vt:lpstr>自定义设计方案_5</vt:lpstr>
      <vt:lpstr>Equation.KSEE3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九戒</cp:lastModifiedBy>
  <cp:revision>376</cp:revision>
  <dcterms:created xsi:type="dcterms:W3CDTF">2012-09-21T09:22:00Z</dcterms:created>
  <dcterms:modified xsi:type="dcterms:W3CDTF">2024-06-07T09:11:47Z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7CCFBA7EB6AE4BBFBB9DC174A0E04319_13</vt:lpwstr>
  </property>
</Properties>
</file>